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368" r:id="rId2"/>
    <p:sldId id="393" r:id="rId3"/>
    <p:sldId id="260" r:id="rId4"/>
    <p:sldId id="363" r:id="rId5"/>
    <p:sldId id="361" r:id="rId6"/>
    <p:sldId id="412" r:id="rId7"/>
    <p:sldId id="476" r:id="rId8"/>
    <p:sldId id="413" r:id="rId9"/>
    <p:sldId id="477" r:id="rId10"/>
    <p:sldId id="478" r:id="rId11"/>
    <p:sldId id="479" r:id="rId12"/>
    <p:sldId id="269" r:id="rId13"/>
    <p:sldId id="275" r:id="rId14"/>
    <p:sldId id="271" r:id="rId15"/>
    <p:sldId id="360" r:id="rId16"/>
    <p:sldId id="318" r:id="rId17"/>
    <p:sldId id="362" r:id="rId18"/>
    <p:sldId id="322" r:id="rId19"/>
    <p:sldId id="319" r:id="rId20"/>
    <p:sldId id="320" r:id="rId21"/>
    <p:sldId id="321" r:id="rId22"/>
    <p:sldId id="364" r:id="rId23"/>
    <p:sldId id="399" r:id="rId24"/>
    <p:sldId id="414" r:id="rId25"/>
    <p:sldId id="279" r:id="rId26"/>
    <p:sldId id="281" r:id="rId27"/>
    <p:sldId id="480" r:id="rId28"/>
    <p:sldId id="365" r:id="rId29"/>
    <p:sldId id="284" r:id="rId30"/>
    <p:sldId id="293" r:id="rId31"/>
    <p:sldId id="366" r:id="rId32"/>
    <p:sldId id="339" r:id="rId33"/>
    <p:sldId id="296" r:id="rId34"/>
    <p:sldId id="420" r:id="rId35"/>
    <p:sldId id="415" r:id="rId36"/>
    <p:sldId id="340" r:id="rId37"/>
    <p:sldId id="341" r:id="rId38"/>
    <p:sldId id="342" r:id="rId39"/>
    <p:sldId id="343" r:id="rId40"/>
    <p:sldId id="344" r:id="rId41"/>
    <p:sldId id="345" r:id="rId42"/>
    <p:sldId id="371" r:id="rId43"/>
    <p:sldId id="373" r:id="rId44"/>
    <p:sldId id="372" r:id="rId45"/>
    <p:sldId id="432" r:id="rId46"/>
    <p:sldId id="433" r:id="rId47"/>
    <p:sldId id="421" r:id="rId48"/>
    <p:sldId id="397" r:id="rId49"/>
    <p:sldId id="416" r:id="rId50"/>
    <p:sldId id="353" r:id="rId51"/>
    <p:sldId id="377" r:id="rId52"/>
    <p:sldId id="376" r:id="rId53"/>
    <p:sldId id="378" r:id="rId54"/>
    <p:sldId id="356" r:id="rId55"/>
    <p:sldId id="379" r:id="rId56"/>
    <p:sldId id="357" r:id="rId57"/>
    <p:sldId id="380" r:id="rId58"/>
    <p:sldId id="359" r:id="rId59"/>
    <p:sldId id="382" r:id="rId60"/>
    <p:sldId id="396" r:id="rId61"/>
    <p:sldId id="442" r:id="rId62"/>
    <p:sldId id="435" r:id="rId63"/>
    <p:sldId id="467" r:id="rId64"/>
    <p:sldId id="468" r:id="rId65"/>
    <p:sldId id="436" r:id="rId66"/>
    <p:sldId id="437" r:id="rId67"/>
    <p:sldId id="438" r:id="rId68"/>
    <p:sldId id="439" r:id="rId69"/>
    <p:sldId id="456" r:id="rId70"/>
    <p:sldId id="457" r:id="rId71"/>
    <p:sldId id="441" r:id="rId72"/>
    <p:sldId id="469" r:id="rId73"/>
    <p:sldId id="443" r:id="rId74"/>
    <p:sldId id="444" r:id="rId75"/>
    <p:sldId id="445" r:id="rId76"/>
    <p:sldId id="446" r:id="rId77"/>
    <p:sldId id="447" r:id="rId78"/>
    <p:sldId id="449" r:id="rId79"/>
    <p:sldId id="450" r:id="rId80"/>
    <p:sldId id="451" r:id="rId81"/>
    <p:sldId id="458" r:id="rId82"/>
    <p:sldId id="459" r:id="rId83"/>
    <p:sldId id="460" r:id="rId84"/>
    <p:sldId id="462" r:id="rId85"/>
    <p:sldId id="471" r:id="rId86"/>
    <p:sldId id="463" r:id="rId87"/>
    <p:sldId id="464" r:id="rId88"/>
    <p:sldId id="465" r:id="rId89"/>
    <p:sldId id="466" r:id="rId90"/>
    <p:sldId id="434" r:id="rId91"/>
    <p:sldId id="299" r:id="rId92"/>
    <p:sldId id="426" r:id="rId93"/>
    <p:sldId id="424" r:id="rId94"/>
    <p:sldId id="425" r:id="rId95"/>
    <p:sldId id="428" r:id="rId96"/>
    <p:sldId id="472" r:id="rId97"/>
    <p:sldId id="395" r:id="rId98"/>
    <p:sldId id="417" r:id="rId99"/>
    <p:sldId id="481" r:id="rId100"/>
    <p:sldId id="475" r:id="rId101"/>
    <p:sldId id="482" r:id="rId102"/>
    <p:sldId id="474" r:id="rId10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8"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99"/>
    <a:srgbClr val="66FF33"/>
    <a:srgbClr val="FFFF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433" autoAdjust="0"/>
  </p:normalViewPr>
  <p:slideViewPr>
    <p:cSldViewPr>
      <p:cViewPr varScale="1">
        <p:scale>
          <a:sx n="82" d="100"/>
          <a:sy n="82" d="100"/>
        </p:scale>
        <p:origin x="19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_rels/data2.xml.rels><?xml version="1.0" encoding="UTF-8" standalone="yes"?>
<Relationships xmlns="http://schemas.openxmlformats.org/package/2006/relationships"><Relationship Id="rId1" Type="http://schemas.openxmlformats.org/officeDocument/2006/relationships/image" Target="../media/image14.png"/></Relationships>
</file>

<file path=ppt/diagrams/_rels/data6.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B78E3A-33D4-45CB-A1DD-E6ADA74DD7AC}" type="doc">
      <dgm:prSet loTypeId="urn:microsoft.com/office/officeart/2008/layout/AlternatingHexagons" loCatId="list" qsTypeId="urn:microsoft.com/office/officeart/2005/8/quickstyle/simple3" qsCatId="simple" csTypeId="urn:microsoft.com/office/officeart/2005/8/colors/accent1_2" csCatId="accent1" phldr="1"/>
      <dgm:spPr/>
      <dgm:t>
        <a:bodyPr/>
        <a:lstStyle/>
        <a:p>
          <a:endParaRPr lang="en-GB"/>
        </a:p>
      </dgm:t>
    </dgm:pt>
    <dgm:pt modelId="{60913F97-589B-402D-857E-0B3E7319D6D4}">
      <dgm:prSet phldrT="[Text]" custT="1"/>
      <dgm:spPr/>
      <dgm:t>
        <a:bodyPr/>
        <a:lstStyle/>
        <a:p>
          <a:r>
            <a:rPr lang="en-GB" sz="1400" b="1">
              <a:effectLst/>
              <a:latin typeface="Calibri" pitchFamily="34" charset="0"/>
              <a:ea typeface="Calibri" panose="020F0502020204030204" pitchFamily="34" charset="0"/>
              <a:cs typeface="Calibri" pitchFamily="34" charset="0"/>
            </a:rPr>
            <a:t>Cumulative Effects of Fisheries</a:t>
          </a:r>
          <a:endParaRPr lang="en-GB" sz="1400" dirty="0">
            <a:latin typeface="Calibri" pitchFamily="34" charset="0"/>
            <a:cs typeface="Calibri" pitchFamily="34" charset="0"/>
          </a:endParaRPr>
        </a:p>
      </dgm:t>
    </dgm:pt>
    <dgm:pt modelId="{19F8B759-A91A-4174-ACB0-EB5DFD1A6A7E}" type="parTrans" cxnId="{12A8C427-7D2A-45C4-A91A-609F4B234AB0}">
      <dgm:prSet/>
      <dgm:spPr/>
      <dgm:t>
        <a:bodyPr/>
        <a:lstStyle/>
        <a:p>
          <a:endParaRPr lang="en-GB"/>
        </a:p>
      </dgm:t>
    </dgm:pt>
    <dgm:pt modelId="{6BA3AC3F-AD98-4776-A8AA-644714694103}" type="sibTrans" cxnId="{12A8C427-7D2A-45C4-A91A-609F4B234AB0}">
      <dgm:prSet custT="1"/>
      <dgm:spPr/>
      <dgm:t>
        <a:bodyPr/>
        <a:lstStyle/>
        <a:p>
          <a:r>
            <a:rPr lang="en-GB" sz="1400" b="1">
              <a:effectLst/>
              <a:latin typeface="Calibri" pitchFamily="34" charset="0"/>
              <a:ea typeface="Calibri" panose="020F0502020204030204" pitchFamily="34" charset="0"/>
              <a:cs typeface="Calibri" pitchFamily="34" charset="0"/>
            </a:rPr>
            <a:t>Metrics (stock status, bycatch, habitat)</a:t>
          </a:r>
          <a:endParaRPr lang="en-GB" sz="1400" dirty="0">
            <a:latin typeface="Calibri" pitchFamily="34" charset="0"/>
            <a:cs typeface="Calibri" pitchFamily="34" charset="0"/>
          </a:endParaRPr>
        </a:p>
      </dgm:t>
    </dgm:pt>
    <dgm:pt modelId="{7FBFA1F2-F60F-4A04-872F-A80CF81B8138}">
      <dgm:prSet phldrT="[Text]" custT="1"/>
      <dgm:spPr/>
      <dgm:t>
        <a:bodyPr/>
        <a:lstStyle/>
        <a:p>
          <a:r>
            <a:rPr lang="en-GB" sz="1400" b="1" dirty="0">
              <a:effectLst/>
              <a:latin typeface="Calibri" pitchFamily="34" charset="0"/>
              <a:ea typeface="Calibri" panose="020F0502020204030204" pitchFamily="34" charset="0"/>
              <a:cs typeface="Calibri" pitchFamily="34" charset="0"/>
            </a:rPr>
            <a:t>Improve and Restructure Ecosystem Effects Section</a:t>
          </a:r>
          <a:endParaRPr lang="en-GB" sz="1400" dirty="0">
            <a:latin typeface="Calibri" pitchFamily="34" charset="0"/>
            <a:cs typeface="Calibri" pitchFamily="34" charset="0"/>
          </a:endParaRPr>
        </a:p>
      </dgm:t>
    </dgm:pt>
    <dgm:pt modelId="{8F3EE7F7-4175-4DEE-BAA4-22F1708C3359}" type="parTrans" cxnId="{FB554506-9CA2-412C-8EAA-EC223AB70FA4}">
      <dgm:prSet/>
      <dgm:spPr/>
      <dgm:t>
        <a:bodyPr/>
        <a:lstStyle/>
        <a:p>
          <a:endParaRPr lang="en-GB"/>
        </a:p>
      </dgm:t>
    </dgm:pt>
    <dgm:pt modelId="{7E346C39-3303-44A6-A823-157D3AEAA791}" type="sibTrans" cxnId="{FB554506-9CA2-412C-8EAA-EC223AB70FA4}">
      <dgm:prSet custT="1"/>
      <dgm:spPr/>
      <dgm:t>
        <a:bodyPr/>
        <a:lstStyle/>
        <a:p>
          <a:r>
            <a:rPr lang="en-US" sz="1400" b="1">
              <a:latin typeface="Calibri" pitchFamily="34" charset="0"/>
              <a:cs typeface="Calibri" pitchFamily="34" charset="0"/>
            </a:rPr>
            <a:t>Housekeeping changes (cleanup and restructure)</a:t>
          </a:r>
          <a:r>
            <a:rPr lang="en-GB" sz="1400">
              <a:effectLst/>
              <a:latin typeface="Calibri" pitchFamily="34" charset="0"/>
              <a:ea typeface="Calibri" panose="020F0502020204030204" pitchFamily="34" charset="0"/>
              <a:cs typeface="Calibri" pitchFamily="34" charset="0"/>
            </a:rPr>
            <a:t> </a:t>
          </a:r>
          <a:endParaRPr lang="en-GB" sz="1400" dirty="0">
            <a:latin typeface="Calibri" pitchFamily="34" charset="0"/>
            <a:cs typeface="Calibri" pitchFamily="34" charset="0"/>
          </a:endParaRPr>
        </a:p>
      </dgm:t>
    </dgm:pt>
    <dgm:pt modelId="{2DC096BE-69F7-4807-8338-EA30E0EC931C}">
      <dgm:prSet custT="1"/>
      <dgm:spPr/>
      <dgm:t>
        <a:bodyPr/>
        <a:lstStyle/>
        <a:p>
          <a:r>
            <a:rPr lang="en-GB" sz="1400" b="1" dirty="0">
              <a:latin typeface="Calibri" pitchFamily="34" charset="0"/>
              <a:ea typeface="Calibri" panose="020F0502020204030204" pitchFamily="34" charset="0"/>
              <a:cs typeface="Calibri" pitchFamily="34" charset="0"/>
            </a:rPr>
            <a:t>GSSI Standard Essential Elements</a:t>
          </a:r>
        </a:p>
      </dgm:t>
    </dgm:pt>
    <dgm:pt modelId="{620B4066-16BB-4F30-AD16-5B4569DF47FD}" type="parTrans" cxnId="{19E0172E-C1F9-4049-8556-037833C550E9}">
      <dgm:prSet/>
      <dgm:spPr/>
      <dgm:t>
        <a:bodyPr/>
        <a:lstStyle/>
        <a:p>
          <a:endParaRPr lang="en-GB"/>
        </a:p>
      </dgm:t>
    </dgm:pt>
    <dgm:pt modelId="{8834DD49-6E23-499A-95D8-42F647139B54}" type="sibTrans" cxnId="{19E0172E-C1F9-4049-8556-037833C550E9}">
      <dgm:prSet custT="1"/>
      <dgm:spPr/>
      <dgm:t>
        <a:bodyPr/>
        <a:lstStyle/>
        <a:p>
          <a:r>
            <a:rPr lang="en-GB" sz="1400" b="1" dirty="0">
              <a:latin typeface="Calibri" pitchFamily="34" charset="0"/>
              <a:cs typeface="Calibri" pitchFamily="34" charset="0"/>
            </a:rPr>
            <a:t>Significant Stakeholder Input</a:t>
          </a:r>
        </a:p>
      </dgm:t>
    </dgm:pt>
    <dgm:pt modelId="{753C8B69-37E6-4F22-8D46-0787CC0D7E37}" type="pres">
      <dgm:prSet presAssocID="{60B78E3A-33D4-45CB-A1DD-E6ADA74DD7AC}" presName="Name0" presStyleCnt="0">
        <dgm:presLayoutVars>
          <dgm:chMax/>
          <dgm:chPref/>
          <dgm:dir/>
          <dgm:animLvl val="lvl"/>
        </dgm:presLayoutVars>
      </dgm:prSet>
      <dgm:spPr/>
      <dgm:t>
        <a:bodyPr/>
        <a:lstStyle/>
        <a:p>
          <a:endParaRPr lang="en-US"/>
        </a:p>
      </dgm:t>
    </dgm:pt>
    <dgm:pt modelId="{B7F09468-3060-4C38-BD6D-A79AC60D838C}" type="pres">
      <dgm:prSet presAssocID="{60913F97-589B-402D-857E-0B3E7319D6D4}" presName="composite" presStyleCnt="0"/>
      <dgm:spPr/>
    </dgm:pt>
    <dgm:pt modelId="{620B641A-C05E-4B2B-8860-2B4A2DB3E489}" type="pres">
      <dgm:prSet presAssocID="{60913F97-589B-402D-857E-0B3E7319D6D4}" presName="Parent1" presStyleLbl="node1" presStyleIdx="0" presStyleCnt="6" custScaleX="112521" custScaleY="104601" custLinFactX="-15566" custLinFactY="90755" custLinFactNeighborX="-100000" custLinFactNeighborY="100000">
        <dgm:presLayoutVars>
          <dgm:chMax val="1"/>
          <dgm:chPref val="1"/>
          <dgm:bulletEnabled val="1"/>
        </dgm:presLayoutVars>
      </dgm:prSet>
      <dgm:spPr/>
      <dgm:t>
        <a:bodyPr/>
        <a:lstStyle/>
        <a:p>
          <a:endParaRPr lang="en-US"/>
        </a:p>
      </dgm:t>
    </dgm:pt>
    <dgm:pt modelId="{531614B5-D425-436A-B8BC-EBFA59E364BF}" type="pres">
      <dgm:prSet presAssocID="{60913F97-589B-402D-857E-0B3E7319D6D4}" presName="Childtext1" presStyleLbl="revTx" presStyleIdx="0" presStyleCnt="3">
        <dgm:presLayoutVars>
          <dgm:chMax val="0"/>
          <dgm:chPref val="0"/>
          <dgm:bulletEnabled val="1"/>
        </dgm:presLayoutVars>
      </dgm:prSet>
      <dgm:spPr/>
    </dgm:pt>
    <dgm:pt modelId="{422BDA80-AE69-4895-B46C-EED19B9905C1}" type="pres">
      <dgm:prSet presAssocID="{60913F97-589B-402D-857E-0B3E7319D6D4}" presName="BalanceSpacing" presStyleCnt="0"/>
      <dgm:spPr/>
    </dgm:pt>
    <dgm:pt modelId="{1FE60CAE-67BF-43DA-ACA3-07E0BA0727E3}" type="pres">
      <dgm:prSet presAssocID="{60913F97-589B-402D-857E-0B3E7319D6D4}" presName="BalanceSpacing1" presStyleCnt="0"/>
      <dgm:spPr/>
    </dgm:pt>
    <dgm:pt modelId="{FD3D7E5D-2ADD-449E-BBD5-AE515CB3E229}" type="pres">
      <dgm:prSet presAssocID="{6BA3AC3F-AD98-4776-A8AA-644714694103}" presName="Accent1Text" presStyleLbl="node1" presStyleIdx="1" presStyleCnt="6" custScaleX="114569" custScaleY="108424" custLinFactNeighborX="-10993" custLinFactNeighborY="15682"/>
      <dgm:spPr/>
      <dgm:t>
        <a:bodyPr/>
        <a:lstStyle/>
        <a:p>
          <a:endParaRPr lang="en-US"/>
        </a:p>
      </dgm:t>
    </dgm:pt>
    <dgm:pt modelId="{419AFA52-79CD-4BAA-B9D8-2105BD4BC461}" type="pres">
      <dgm:prSet presAssocID="{6BA3AC3F-AD98-4776-A8AA-644714694103}" presName="spaceBetweenRectangles" presStyleCnt="0"/>
      <dgm:spPr/>
    </dgm:pt>
    <dgm:pt modelId="{9A4C8848-B4D6-4A89-B4B6-EA0373E49365}" type="pres">
      <dgm:prSet presAssocID="{7FBFA1F2-F60F-4A04-872F-A80CF81B8138}" presName="composite" presStyleCnt="0"/>
      <dgm:spPr/>
    </dgm:pt>
    <dgm:pt modelId="{EED1F8D1-7F7D-4373-B6C5-23DCD2BB7AE6}" type="pres">
      <dgm:prSet presAssocID="{7FBFA1F2-F60F-4A04-872F-A80CF81B8138}" presName="Parent1" presStyleLbl="node1" presStyleIdx="2" presStyleCnt="6" custScaleX="110225" custScaleY="107249" custLinFactNeighborX="51612" custLinFactNeighborY="-77622">
        <dgm:presLayoutVars>
          <dgm:chMax val="1"/>
          <dgm:chPref val="1"/>
          <dgm:bulletEnabled val="1"/>
        </dgm:presLayoutVars>
      </dgm:prSet>
      <dgm:spPr/>
      <dgm:t>
        <a:bodyPr/>
        <a:lstStyle/>
        <a:p>
          <a:endParaRPr lang="en-US"/>
        </a:p>
      </dgm:t>
    </dgm:pt>
    <dgm:pt modelId="{803687C8-C68C-4DD2-B2F1-410181548299}" type="pres">
      <dgm:prSet presAssocID="{7FBFA1F2-F60F-4A04-872F-A80CF81B8138}" presName="Childtext1" presStyleLbl="revTx" presStyleIdx="1" presStyleCnt="3">
        <dgm:presLayoutVars>
          <dgm:chMax val="0"/>
          <dgm:chPref val="0"/>
          <dgm:bulletEnabled val="1"/>
        </dgm:presLayoutVars>
      </dgm:prSet>
      <dgm:spPr/>
    </dgm:pt>
    <dgm:pt modelId="{0CB54233-F168-4992-81AD-D1184406391A}" type="pres">
      <dgm:prSet presAssocID="{7FBFA1F2-F60F-4A04-872F-A80CF81B8138}" presName="BalanceSpacing" presStyleCnt="0"/>
      <dgm:spPr/>
    </dgm:pt>
    <dgm:pt modelId="{7A25E937-0B6C-4510-A5C5-988DB248ECEA}" type="pres">
      <dgm:prSet presAssocID="{7FBFA1F2-F60F-4A04-872F-A80CF81B8138}" presName="BalanceSpacing1" presStyleCnt="0"/>
      <dgm:spPr/>
    </dgm:pt>
    <dgm:pt modelId="{4BEE9D26-F5A0-4E5F-AC30-D10635B87EA8}" type="pres">
      <dgm:prSet presAssocID="{7E346C39-3303-44A6-A823-157D3AEAA791}" presName="Accent1Text" presStyleLbl="node1" presStyleIdx="3" presStyleCnt="6" custScaleX="110225" custScaleY="107249" custLinFactNeighborX="-51426" custLinFactNeighborY="95046"/>
      <dgm:spPr/>
      <dgm:t>
        <a:bodyPr/>
        <a:lstStyle/>
        <a:p>
          <a:endParaRPr lang="en-US"/>
        </a:p>
      </dgm:t>
    </dgm:pt>
    <dgm:pt modelId="{95E46201-0614-4268-99E5-382A220F23B8}" type="pres">
      <dgm:prSet presAssocID="{7E346C39-3303-44A6-A823-157D3AEAA791}" presName="spaceBetweenRectangles" presStyleCnt="0"/>
      <dgm:spPr/>
    </dgm:pt>
    <dgm:pt modelId="{C06BE214-1076-4E21-A9A3-299A9595CEF0}" type="pres">
      <dgm:prSet presAssocID="{2DC096BE-69F7-4807-8338-EA30E0EC931C}" presName="composite" presStyleCnt="0"/>
      <dgm:spPr/>
    </dgm:pt>
    <dgm:pt modelId="{D62F395E-546F-4148-AA43-92E394534E33}" type="pres">
      <dgm:prSet presAssocID="{2DC096BE-69F7-4807-8338-EA30E0EC931C}" presName="Parent1" presStyleLbl="node1" presStyleIdx="4" presStyleCnt="6" custScaleX="110225" custScaleY="102639" custLinFactNeighborX="56946" custLinFactNeighborY="-85474">
        <dgm:presLayoutVars>
          <dgm:chMax val="1"/>
          <dgm:chPref val="1"/>
          <dgm:bulletEnabled val="1"/>
        </dgm:presLayoutVars>
      </dgm:prSet>
      <dgm:spPr/>
      <dgm:t>
        <a:bodyPr/>
        <a:lstStyle/>
        <a:p>
          <a:endParaRPr lang="en-US"/>
        </a:p>
      </dgm:t>
    </dgm:pt>
    <dgm:pt modelId="{09940F8C-B107-4A52-A262-BCD5D362C5A9}" type="pres">
      <dgm:prSet presAssocID="{2DC096BE-69F7-4807-8338-EA30E0EC931C}" presName="Childtext1" presStyleLbl="revTx" presStyleIdx="2" presStyleCnt="3">
        <dgm:presLayoutVars>
          <dgm:chMax val="0"/>
          <dgm:chPref val="0"/>
          <dgm:bulletEnabled val="1"/>
        </dgm:presLayoutVars>
      </dgm:prSet>
      <dgm:spPr/>
    </dgm:pt>
    <dgm:pt modelId="{4539CFD7-F9E6-4099-9DD4-17CBEE51D7C3}" type="pres">
      <dgm:prSet presAssocID="{2DC096BE-69F7-4807-8338-EA30E0EC931C}" presName="BalanceSpacing" presStyleCnt="0"/>
      <dgm:spPr/>
    </dgm:pt>
    <dgm:pt modelId="{CD08E7F6-55C6-4F63-856B-DC46132C42AC}" type="pres">
      <dgm:prSet presAssocID="{2DC096BE-69F7-4807-8338-EA30E0EC931C}" presName="BalanceSpacing1" presStyleCnt="0"/>
      <dgm:spPr/>
    </dgm:pt>
    <dgm:pt modelId="{99FA020C-C890-456A-A637-67166D26318C}" type="pres">
      <dgm:prSet presAssocID="{8834DD49-6E23-499A-95D8-42F647139B54}" presName="Accent1Text" presStyleLbl="node1" presStyleIdx="5" presStyleCnt="6" custScaleX="110225" custScaleY="107249" custLinFactNeighborX="47333" custLinFactNeighborY="-81492"/>
      <dgm:spPr/>
      <dgm:t>
        <a:bodyPr/>
        <a:lstStyle/>
        <a:p>
          <a:endParaRPr lang="en-US"/>
        </a:p>
      </dgm:t>
    </dgm:pt>
  </dgm:ptLst>
  <dgm:cxnLst>
    <dgm:cxn modelId="{12A8C427-7D2A-45C4-A91A-609F4B234AB0}" srcId="{60B78E3A-33D4-45CB-A1DD-E6ADA74DD7AC}" destId="{60913F97-589B-402D-857E-0B3E7319D6D4}" srcOrd="0" destOrd="0" parTransId="{19F8B759-A91A-4174-ACB0-EB5DFD1A6A7E}" sibTransId="{6BA3AC3F-AD98-4776-A8AA-644714694103}"/>
    <dgm:cxn modelId="{FB554506-9CA2-412C-8EAA-EC223AB70FA4}" srcId="{60B78E3A-33D4-45CB-A1DD-E6ADA74DD7AC}" destId="{7FBFA1F2-F60F-4A04-872F-A80CF81B8138}" srcOrd="1" destOrd="0" parTransId="{8F3EE7F7-4175-4DEE-BAA4-22F1708C3359}" sibTransId="{7E346C39-3303-44A6-A823-157D3AEAA791}"/>
    <dgm:cxn modelId="{19E0172E-C1F9-4049-8556-037833C550E9}" srcId="{60B78E3A-33D4-45CB-A1DD-E6ADA74DD7AC}" destId="{2DC096BE-69F7-4807-8338-EA30E0EC931C}" srcOrd="2" destOrd="0" parTransId="{620B4066-16BB-4F30-AD16-5B4569DF47FD}" sibTransId="{8834DD49-6E23-499A-95D8-42F647139B54}"/>
    <dgm:cxn modelId="{97587A4C-7253-4807-BCAA-1052895F452C}" type="presOf" srcId="{8834DD49-6E23-499A-95D8-42F647139B54}" destId="{99FA020C-C890-456A-A637-67166D26318C}" srcOrd="0" destOrd="0" presId="urn:microsoft.com/office/officeart/2008/layout/AlternatingHexagons"/>
    <dgm:cxn modelId="{47BCB73D-F552-4471-AB13-D11448077D54}" type="presOf" srcId="{60913F97-589B-402D-857E-0B3E7319D6D4}" destId="{620B641A-C05E-4B2B-8860-2B4A2DB3E489}" srcOrd="0" destOrd="0" presId="urn:microsoft.com/office/officeart/2008/layout/AlternatingHexagons"/>
    <dgm:cxn modelId="{CE96B9E9-3DC7-49F0-B074-E8F4D3B387AA}" type="presOf" srcId="{60B78E3A-33D4-45CB-A1DD-E6ADA74DD7AC}" destId="{753C8B69-37E6-4F22-8D46-0787CC0D7E37}" srcOrd="0" destOrd="0" presId="urn:microsoft.com/office/officeart/2008/layout/AlternatingHexagons"/>
    <dgm:cxn modelId="{A05A44B4-DE15-42FD-A671-0FDD92FED091}" type="presOf" srcId="{7E346C39-3303-44A6-A823-157D3AEAA791}" destId="{4BEE9D26-F5A0-4E5F-AC30-D10635B87EA8}" srcOrd="0" destOrd="0" presId="urn:microsoft.com/office/officeart/2008/layout/AlternatingHexagons"/>
    <dgm:cxn modelId="{AD87A606-A188-46BC-A3C3-72C2FB41EBC0}" type="presOf" srcId="{6BA3AC3F-AD98-4776-A8AA-644714694103}" destId="{FD3D7E5D-2ADD-449E-BBD5-AE515CB3E229}" srcOrd="0" destOrd="0" presId="urn:microsoft.com/office/officeart/2008/layout/AlternatingHexagons"/>
    <dgm:cxn modelId="{A87B31D9-478E-4AF9-B3A5-B7341E36C23C}" type="presOf" srcId="{2DC096BE-69F7-4807-8338-EA30E0EC931C}" destId="{D62F395E-546F-4148-AA43-92E394534E33}" srcOrd="0" destOrd="0" presId="urn:microsoft.com/office/officeart/2008/layout/AlternatingHexagons"/>
    <dgm:cxn modelId="{32FB977F-8FA9-4CF2-B5C6-3B6589A0D78B}" type="presOf" srcId="{7FBFA1F2-F60F-4A04-872F-A80CF81B8138}" destId="{EED1F8D1-7F7D-4373-B6C5-23DCD2BB7AE6}" srcOrd="0" destOrd="0" presId="urn:microsoft.com/office/officeart/2008/layout/AlternatingHexagons"/>
    <dgm:cxn modelId="{AB221BD0-55E6-4405-89AB-C44DA3E112E4}" type="presParOf" srcId="{753C8B69-37E6-4F22-8D46-0787CC0D7E37}" destId="{B7F09468-3060-4C38-BD6D-A79AC60D838C}" srcOrd="0" destOrd="0" presId="urn:microsoft.com/office/officeart/2008/layout/AlternatingHexagons"/>
    <dgm:cxn modelId="{EE03F49C-9CBF-4FE9-BE94-C3151E9F1A3E}" type="presParOf" srcId="{B7F09468-3060-4C38-BD6D-A79AC60D838C}" destId="{620B641A-C05E-4B2B-8860-2B4A2DB3E489}" srcOrd="0" destOrd="0" presId="urn:microsoft.com/office/officeart/2008/layout/AlternatingHexagons"/>
    <dgm:cxn modelId="{F00F3E15-AAD4-443E-9478-24E93E13898C}" type="presParOf" srcId="{B7F09468-3060-4C38-BD6D-A79AC60D838C}" destId="{531614B5-D425-436A-B8BC-EBFA59E364BF}" srcOrd="1" destOrd="0" presId="urn:microsoft.com/office/officeart/2008/layout/AlternatingHexagons"/>
    <dgm:cxn modelId="{83C093F1-1F5C-4A0E-844B-AFDA5D18B318}" type="presParOf" srcId="{B7F09468-3060-4C38-BD6D-A79AC60D838C}" destId="{422BDA80-AE69-4895-B46C-EED19B9905C1}" srcOrd="2" destOrd="0" presId="urn:microsoft.com/office/officeart/2008/layout/AlternatingHexagons"/>
    <dgm:cxn modelId="{87D7EC04-3501-4104-9968-8A621726811B}" type="presParOf" srcId="{B7F09468-3060-4C38-BD6D-A79AC60D838C}" destId="{1FE60CAE-67BF-43DA-ACA3-07E0BA0727E3}" srcOrd="3" destOrd="0" presId="urn:microsoft.com/office/officeart/2008/layout/AlternatingHexagons"/>
    <dgm:cxn modelId="{6FAA261F-E1F3-40AF-8A6B-EE4CB1927BAA}" type="presParOf" srcId="{B7F09468-3060-4C38-BD6D-A79AC60D838C}" destId="{FD3D7E5D-2ADD-449E-BBD5-AE515CB3E229}" srcOrd="4" destOrd="0" presId="urn:microsoft.com/office/officeart/2008/layout/AlternatingHexagons"/>
    <dgm:cxn modelId="{4EF1E986-085C-4234-B205-D3BD2BE0CACF}" type="presParOf" srcId="{753C8B69-37E6-4F22-8D46-0787CC0D7E37}" destId="{419AFA52-79CD-4BAA-B9D8-2105BD4BC461}" srcOrd="1" destOrd="0" presId="urn:microsoft.com/office/officeart/2008/layout/AlternatingHexagons"/>
    <dgm:cxn modelId="{16939C09-F18F-4D59-A31E-F2F3644CF2EB}" type="presParOf" srcId="{753C8B69-37E6-4F22-8D46-0787CC0D7E37}" destId="{9A4C8848-B4D6-4A89-B4B6-EA0373E49365}" srcOrd="2" destOrd="0" presId="urn:microsoft.com/office/officeart/2008/layout/AlternatingHexagons"/>
    <dgm:cxn modelId="{9660C12D-8466-4300-9429-4140884119CC}" type="presParOf" srcId="{9A4C8848-B4D6-4A89-B4B6-EA0373E49365}" destId="{EED1F8D1-7F7D-4373-B6C5-23DCD2BB7AE6}" srcOrd="0" destOrd="0" presId="urn:microsoft.com/office/officeart/2008/layout/AlternatingHexagons"/>
    <dgm:cxn modelId="{7A39C54E-631D-430B-840B-C060ADCAECBB}" type="presParOf" srcId="{9A4C8848-B4D6-4A89-B4B6-EA0373E49365}" destId="{803687C8-C68C-4DD2-B2F1-410181548299}" srcOrd="1" destOrd="0" presId="urn:microsoft.com/office/officeart/2008/layout/AlternatingHexagons"/>
    <dgm:cxn modelId="{9F569BD1-5B8E-4AFF-B6B1-3556C1B1BBE3}" type="presParOf" srcId="{9A4C8848-B4D6-4A89-B4B6-EA0373E49365}" destId="{0CB54233-F168-4992-81AD-D1184406391A}" srcOrd="2" destOrd="0" presId="urn:microsoft.com/office/officeart/2008/layout/AlternatingHexagons"/>
    <dgm:cxn modelId="{6A593C80-7BA4-461B-89BA-3BC263F91808}" type="presParOf" srcId="{9A4C8848-B4D6-4A89-B4B6-EA0373E49365}" destId="{7A25E937-0B6C-4510-A5C5-988DB248ECEA}" srcOrd="3" destOrd="0" presId="urn:microsoft.com/office/officeart/2008/layout/AlternatingHexagons"/>
    <dgm:cxn modelId="{3F75C50C-229D-436C-965F-020F337260A8}" type="presParOf" srcId="{9A4C8848-B4D6-4A89-B4B6-EA0373E49365}" destId="{4BEE9D26-F5A0-4E5F-AC30-D10635B87EA8}" srcOrd="4" destOrd="0" presId="urn:microsoft.com/office/officeart/2008/layout/AlternatingHexagons"/>
    <dgm:cxn modelId="{F42E3C23-E790-49E8-B664-2A4127E3DC57}" type="presParOf" srcId="{753C8B69-37E6-4F22-8D46-0787CC0D7E37}" destId="{95E46201-0614-4268-99E5-382A220F23B8}" srcOrd="3" destOrd="0" presId="urn:microsoft.com/office/officeart/2008/layout/AlternatingHexagons"/>
    <dgm:cxn modelId="{A549CAFD-C123-4201-9646-EDEEAAABAF05}" type="presParOf" srcId="{753C8B69-37E6-4F22-8D46-0787CC0D7E37}" destId="{C06BE214-1076-4E21-A9A3-299A9595CEF0}" srcOrd="4" destOrd="0" presId="urn:microsoft.com/office/officeart/2008/layout/AlternatingHexagons"/>
    <dgm:cxn modelId="{6D9F7440-0F7F-40DC-BF91-567BD064A9D2}" type="presParOf" srcId="{C06BE214-1076-4E21-A9A3-299A9595CEF0}" destId="{D62F395E-546F-4148-AA43-92E394534E33}" srcOrd="0" destOrd="0" presId="urn:microsoft.com/office/officeart/2008/layout/AlternatingHexagons"/>
    <dgm:cxn modelId="{556C7747-CF20-404D-ADB8-75C6D90547EE}" type="presParOf" srcId="{C06BE214-1076-4E21-A9A3-299A9595CEF0}" destId="{09940F8C-B107-4A52-A262-BCD5D362C5A9}" srcOrd="1" destOrd="0" presId="urn:microsoft.com/office/officeart/2008/layout/AlternatingHexagons"/>
    <dgm:cxn modelId="{872AED6F-6AD7-4FDB-ABE6-B343E234236A}" type="presParOf" srcId="{C06BE214-1076-4E21-A9A3-299A9595CEF0}" destId="{4539CFD7-F9E6-4099-9DD4-17CBEE51D7C3}" srcOrd="2" destOrd="0" presId="urn:microsoft.com/office/officeart/2008/layout/AlternatingHexagons"/>
    <dgm:cxn modelId="{62645C0E-FCB2-40E5-AEC6-A1FE8DCC0773}" type="presParOf" srcId="{C06BE214-1076-4E21-A9A3-299A9595CEF0}" destId="{CD08E7F6-55C6-4F63-856B-DC46132C42AC}" srcOrd="3" destOrd="0" presId="urn:microsoft.com/office/officeart/2008/layout/AlternatingHexagons"/>
    <dgm:cxn modelId="{C5776F77-CA18-46EA-A2E2-5FAEB42E4B27}" type="presParOf" srcId="{C06BE214-1076-4E21-A9A3-299A9595CEF0}" destId="{99FA020C-C890-456A-A637-67166D26318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0E6712-B048-4F5F-B376-E7BD7A3F8D7A}" type="doc">
      <dgm:prSet loTypeId="urn:microsoft.com/office/officeart/2005/8/layout/hProcess11" loCatId="process" qsTypeId="urn:microsoft.com/office/officeart/2005/8/quickstyle/simple1" qsCatId="simple" csTypeId="urn:microsoft.com/office/officeart/2005/8/colors/accent0_2" csCatId="mainScheme" phldr="1"/>
      <dgm:spPr/>
      <dgm:t>
        <a:bodyPr/>
        <a:lstStyle/>
        <a:p>
          <a:endParaRPr lang="en-IE"/>
        </a:p>
      </dgm:t>
    </dgm:pt>
    <dgm:pt modelId="{89D91D33-3EDE-4F64-B2A6-0A83DB65130E}">
      <dgm:prSet phldrT="[Text]" custT="1"/>
      <dgm:spPr/>
      <dgm:t>
        <a:bodyPr anchor="t" anchorCtr="0"/>
        <a:lstStyle/>
        <a:p>
          <a:pPr algn="ctr"/>
          <a:r>
            <a:rPr lang="en-IE" sz="1800" b="1" dirty="0"/>
            <a:t>Initiation</a:t>
          </a:r>
        </a:p>
      </dgm:t>
    </dgm:pt>
    <dgm:pt modelId="{A8876D6D-33E0-4DEF-851F-328200BDC861}" type="parTrans" cxnId="{17D5BA11-765A-4EA7-A374-D635896AC30C}">
      <dgm:prSet/>
      <dgm:spPr/>
      <dgm:t>
        <a:bodyPr/>
        <a:lstStyle/>
        <a:p>
          <a:endParaRPr lang="en-IE"/>
        </a:p>
      </dgm:t>
    </dgm:pt>
    <dgm:pt modelId="{854F55CA-1D33-4F53-B9F6-7B6B945BA256}" type="sibTrans" cxnId="{17D5BA11-765A-4EA7-A374-D635896AC30C}">
      <dgm:prSet/>
      <dgm:spPr/>
      <dgm:t>
        <a:bodyPr/>
        <a:lstStyle/>
        <a:p>
          <a:endParaRPr lang="en-IE"/>
        </a:p>
      </dgm:t>
    </dgm:pt>
    <dgm:pt modelId="{4C8BB949-8A5C-4B10-A076-DC7279B9DA7C}">
      <dgm:prSet phldrT="[Text]" custT="1"/>
      <dgm:spPr/>
      <dgm:t>
        <a:bodyPr/>
        <a:lstStyle/>
        <a:p>
          <a:pPr algn="ctr"/>
          <a:r>
            <a:rPr lang="en-IE" sz="1600" b="1" dirty="0"/>
            <a:t>Validation Report (i.e. pre-assess)</a:t>
          </a:r>
        </a:p>
      </dgm:t>
    </dgm:pt>
    <dgm:pt modelId="{61AD7BD7-A838-4431-8A3F-78DA0B9EE60E}" type="parTrans" cxnId="{2ABDBC17-660A-4C01-A4C7-61D6A7F15CE7}">
      <dgm:prSet/>
      <dgm:spPr/>
      <dgm:t>
        <a:bodyPr/>
        <a:lstStyle/>
        <a:p>
          <a:endParaRPr lang="en-IE"/>
        </a:p>
      </dgm:t>
    </dgm:pt>
    <dgm:pt modelId="{5F7E03AB-A6DC-421C-B11A-03E94A2FD9BC}" type="sibTrans" cxnId="{2ABDBC17-660A-4C01-A4C7-61D6A7F15CE7}">
      <dgm:prSet/>
      <dgm:spPr/>
      <dgm:t>
        <a:bodyPr/>
        <a:lstStyle/>
        <a:p>
          <a:endParaRPr lang="en-IE"/>
        </a:p>
      </dgm:t>
    </dgm:pt>
    <dgm:pt modelId="{AB3BDE37-2DC1-416E-8240-CE47413FCF28}">
      <dgm:prSet phldrT="[Text]" custT="1"/>
      <dgm:spPr/>
      <dgm:t>
        <a:bodyPr anchor="t" anchorCtr="0"/>
        <a:lstStyle/>
        <a:p>
          <a:pPr algn="ctr"/>
          <a:r>
            <a:rPr lang="en-IE" sz="1600" b="1" dirty="0"/>
            <a:t>Full Assessment Stage</a:t>
          </a:r>
        </a:p>
      </dgm:t>
    </dgm:pt>
    <dgm:pt modelId="{298944BC-4FA8-4743-BA16-335767554432}" type="parTrans" cxnId="{902F6B77-4D28-48AF-B047-694CD077372D}">
      <dgm:prSet/>
      <dgm:spPr/>
      <dgm:t>
        <a:bodyPr/>
        <a:lstStyle/>
        <a:p>
          <a:endParaRPr lang="en-IE"/>
        </a:p>
      </dgm:t>
    </dgm:pt>
    <dgm:pt modelId="{1523AEF0-141A-46FC-BD71-046103A4C898}" type="sibTrans" cxnId="{902F6B77-4D28-48AF-B047-694CD077372D}">
      <dgm:prSet/>
      <dgm:spPr/>
      <dgm:t>
        <a:bodyPr/>
        <a:lstStyle/>
        <a:p>
          <a:endParaRPr lang="en-IE"/>
        </a:p>
      </dgm:t>
    </dgm:pt>
    <dgm:pt modelId="{8989BF2B-4B14-469A-9BDD-46BA4740BDE0}">
      <dgm:prSet phldrT="[Text]" custT="1"/>
      <dgm:spPr/>
      <dgm:t>
        <a:bodyPr anchor="t" anchorCtr="0"/>
        <a:lstStyle/>
        <a:p>
          <a:pPr algn="ctr"/>
          <a:r>
            <a:rPr lang="en-IE" sz="1200" dirty="0"/>
            <a:t>Assessment Plan</a:t>
          </a:r>
        </a:p>
      </dgm:t>
    </dgm:pt>
    <dgm:pt modelId="{AB689FF1-992C-43C4-8860-2D0E613FB5D0}" type="parTrans" cxnId="{6E666D68-7CCE-4466-98F8-F7661B1EE4E3}">
      <dgm:prSet/>
      <dgm:spPr/>
      <dgm:t>
        <a:bodyPr/>
        <a:lstStyle/>
        <a:p>
          <a:endParaRPr lang="en-IE"/>
        </a:p>
      </dgm:t>
    </dgm:pt>
    <dgm:pt modelId="{28E82106-B638-4166-AF80-9C0CD565D2AB}" type="sibTrans" cxnId="{6E666D68-7CCE-4466-98F8-F7661B1EE4E3}">
      <dgm:prSet/>
      <dgm:spPr/>
      <dgm:t>
        <a:bodyPr/>
        <a:lstStyle/>
        <a:p>
          <a:endParaRPr lang="en-IE"/>
        </a:p>
      </dgm:t>
    </dgm:pt>
    <dgm:pt modelId="{AFD1BAF2-236A-4D5D-9AC1-5C63169512D5}">
      <dgm:prSet phldrT="[Text]" custT="1"/>
      <dgm:spPr/>
      <dgm:t>
        <a:bodyPr anchor="t" anchorCtr="0"/>
        <a:lstStyle/>
        <a:p>
          <a:pPr algn="ctr"/>
          <a:r>
            <a:rPr lang="en-IE" sz="1200" dirty="0"/>
            <a:t>Site visits</a:t>
          </a:r>
        </a:p>
      </dgm:t>
    </dgm:pt>
    <dgm:pt modelId="{D4726070-22E9-4E0D-89FE-82A2E3F8E891}" type="parTrans" cxnId="{2F0D288F-B85D-4AE8-A69C-E6DC50098BAE}">
      <dgm:prSet/>
      <dgm:spPr/>
      <dgm:t>
        <a:bodyPr/>
        <a:lstStyle/>
        <a:p>
          <a:endParaRPr lang="en-IE"/>
        </a:p>
      </dgm:t>
    </dgm:pt>
    <dgm:pt modelId="{880B935B-D6CC-40FB-A3B1-5D2108491448}" type="sibTrans" cxnId="{2F0D288F-B85D-4AE8-A69C-E6DC50098BAE}">
      <dgm:prSet/>
      <dgm:spPr/>
      <dgm:t>
        <a:bodyPr/>
        <a:lstStyle/>
        <a:p>
          <a:endParaRPr lang="en-IE"/>
        </a:p>
      </dgm:t>
    </dgm:pt>
    <dgm:pt modelId="{F439CACE-B528-44BD-837E-8BC211B99B2C}">
      <dgm:prSet phldrT="[Text]" custT="1"/>
      <dgm:spPr/>
      <dgm:t>
        <a:bodyPr/>
        <a:lstStyle/>
        <a:p>
          <a:pPr algn="ctr"/>
          <a:r>
            <a:rPr lang="en-IE" sz="1200" dirty="0"/>
            <a:t>Desktop review and validation report</a:t>
          </a:r>
        </a:p>
      </dgm:t>
    </dgm:pt>
    <dgm:pt modelId="{9EAA5F66-DD77-4773-8EBF-E4B87360B6CB}" type="sibTrans" cxnId="{EADFC4A7-E21C-47EF-8702-E961B009F44A}">
      <dgm:prSet/>
      <dgm:spPr/>
      <dgm:t>
        <a:bodyPr/>
        <a:lstStyle/>
        <a:p>
          <a:endParaRPr lang="en-IE"/>
        </a:p>
      </dgm:t>
    </dgm:pt>
    <dgm:pt modelId="{4B60110F-32D9-42AA-9130-B1273F0139FF}" type="parTrans" cxnId="{EADFC4A7-E21C-47EF-8702-E961B009F44A}">
      <dgm:prSet/>
      <dgm:spPr/>
      <dgm:t>
        <a:bodyPr/>
        <a:lstStyle/>
        <a:p>
          <a:endParaRPr lang="en-IE"/>
        </a:p>
      </dgm:t>
    </dgm:pt>
    <dgm:pt modelId="{06B206E7-4AE2-4D9E-8A48-A2B4C880896A}">
      <dgm:prSet phldrT="[Text]" custT="1"/>
      <dgm:spPr/>
      <dgm:t>
        <a:bodyPr/>
        <a:lstStyle/>
        <a:p>
          <a:pPr algn="ctr"/>
          <a:r>
            <a:rPr lang="en-IE" sz="1200" dirty="0"/>
            <a:t>Reviewer selection</a:t>
          </a:r>
        </a:p>
      </dgm:t>
    </dgm:pt>
    <dgm:pt modelId="{05CA2419-D8D3-42DB-B2AE-9F40EB5B2C54}" type="parTrans" cxnId="{F8375DD7-BFC4-4331-BAE1-784F8C7CA208}">
      <dgm:prSet/>
      <dgm:spPr/>
      <dgm:t>
        <a:bodyPr/>
        <a:lstStyle/>
        <a:p>
          <a:endParaRPr lang="en-IE"/>
        </a:p>
      </dgm:t>
    </dgm:pt>
    <dgm:pt modelId="{59749924-753B-4B9C-8D26-A148BC001E77}" type="sibTrans" cxnId="{F8375DD7-BFC4-4331-BAE1-784F8C7CA208}">
      <dgm:prSet/>
      <dgm:spPr/>
      <dgm:t>
        <a:bodyPr/>
        <a:lstStyle/>
        <a:p>
          <a:endParaRPr lang="en-IE"/>
        </a:p>
      </dgm:t>
    </dgm:pt>
    <dgm:pt modelId="{DE5E9FA2-363A-4B0B-80EC-371608E5517A}">
      <dgm:prSet phldrT="[Text]" custT="1"/>
      <dgm:spPr/>
      <dgm:t>
        <a:bodyPr/>
        <a:lstStyle/>
        <a:p>
          <a:pPr algn="ctr"/>
          <a:r>
            <a:rPr lang="en-IE" sz="1200" dirty="0"/>
            <a:t>Peer Review</a:t>
          </a:r>
        </a:p>
      </dgm:t>
    </dgm:pt>
    <dgm:pt modelId="{D1DFFBB5-B34C-4B99-911D-585E1BB64D5A}" type="parTrans" cxnId="{2DC909AB-EE98-4233-ACB3-E4818790F783}">
      <dgm:prSet/>
      <dgm:spPr/>
      <dgm:t>
        <a:bodyPr/>
        <a:lstStyle/>
        <a:p>
          <a:endParaRPr lang="en-IE"/>
        </a:p>
      </dgm:t>
    </dgm:pt>
    <dgm:pt modelId="{CDB91AD7-F0C8-497C-A7B8-81C7B9AEBF8A}" type="sibTrans" cxnId="{2DC909AB-EE98-4233-ACB3-E4818790F783}">
      <dgm:prSet/>
      <dgm:spPr/>
      <dgm:t>
        <a:bodyPr/>
        <a:lstStyle/>
        <a:p>
          <a:endParaRPr lang="en-IE"/>
        </a:p>
      </dgm:t>
    </dgm:pt>
    <dgm:pt modelId="{CDA10CD6-0BF4-4FDD-8611-367A96FE36EB}">
      <dgm:prSet phldrT="[Text]" custT="1"/>
      <dgm:spPr/>
      <dgm:t>
        <a:bodyPr/>
        <a:lstStyle/>
        <a:p>
          <a:pPr algn="ctr"/>
          <a:r>
            <a:rPr lang="en-IE" sz="1400" b="1" dirty="0"/>
            <a:t>Independent Certification Committee Decision</a:t>
          </a:r>
        </a:p>
      </dgm:t>
    </dgm:pt>
    <dgm:pt modelId="{DA26EF48-AB7E-4680-9590-98C289812C35}" type="parTrans" cxnId="{2A1064B7-ECF3-4452-8662-5FA7FC92D3B5}">
      <dgm:prSet/>
      <dgm:spPr/>
      <dgm:t>
        <a:bodyPr/>
        <a:lstStyle/>
        <a:p>
          <a:endParaRPr lang="en-IE"/>
        </a:p>
      </dgm:t>
    </dgm:pt>
    <dgm:pt modelId="{BCA8C0DE-1D75-4733-B172-A86B8585E545}" type="sibTrans" cxnId="{2A1064B7-ECF3-4452-8662-5FA7FC92D3B5}">
      <dgm:prSet/>
      <dgm:spPr/>
      <dgm:t>
        <a:bodyPr/>
        <a:lstStyle/>
        <a:p>
          <a:endParaRPr lang="en-IE"/>
        </a:p>
      </dgm:t>
    </dgm:pt>
    <dgm:pt modelId="{0FC07526-4536-4273-B0C1-FDE2BC460F4E}">
      <dgm:prSet phldrT="[Text]" custT="1"/>
      <dgm:spPr/>
      <dgm:t>
        <a:bodyPr/>
        <a:lstStyle/>
        <a:p>
          <a:pPr algn="ctr"/>
          <a:r>
            <a:rPr lang="en-IE" sz="1400" dirty="0"/>
            <a:t>Determination  </a:t>
          </a:r>
        </a:p>
      </dgm:t>
    </dgm:pt>
    <dgm:pt modelId="{0C5097E6-BD21-42E5-AFE3-33E3FF7500B4}" type="parTrans" cxnId="{A913269B-9762-4D22-A945-18E55D0CA65C}">
      <dgm:prSet/>
      <dgm:spPr/>
      <dgm:t>
        <a:bodyPr/>
        <a:lstStyle/>
        <a:p>
          <a:endParaRPr lang="en-IE"/>
        </a:p>
      </dgm:t>
    </dgm:pt>
    <dgm:pt modelId="{2D60CB6F-4547-42C5-BDEE-E882C8D191C4}" type="sibTrans" cxnId="{A913269B-9762-4D22-A945-18E55D0CA65C}">
      <dgm:prSet/>
      <dgm:spPr/>
      <dgm:t>
        <a:bodyPr/>
        <a:lstStyle/>
        <a:p>
          <a:endParaRPr lang="en-IE"/>
        </a:p>
      </dgm:t>
    </dgm:pt>
    <dgm:pt modelId="{859F843B-3A77-41F4-BCAB-B45022438F76}">
      <dgm:prSet phldrT="[Text]" custT="1"/>
      <dgm:spPr/>
      <dgm:t>
        <a:bodyPr anchor="t" anchorCtr="0"/>
        <a:lstStyle/>
        <a:p>
          <a:pPr algn="ctr"/>
          <a:r>
            <a:rPr lang="en-IE" sz="1200" dirty="0"/>
            <a:t>Assessment Report</a:t>
          </a:r>
        </a:p>
      </dgm:t>
    </dgm:pt>
    <dgm:pt modelId="{FF4426BD-D5C8-4E7C-A568-91CFEFAD00CC}" type="parTrans" cxnId="{B58B974D-5B8D-4EA1-B975-6DCA3D124D8A}">
      <dgm:prSet/>
      <dgm:spPr/>
      <dgm:t>
        <a:bodyPr/>
        <a:lstStyle/>
        <a:p>
          <a:endParaRPr lang="en-IE"/>
        </a:p>
      </dgm:t>
    </dgm:pt>
    <dgm:pt modelId="{E056F9EA-5613-434B-BC0A-4E6972956F98}" type="sibTrans" cxnId="{B58B974D-5B8D-4EA1-B975-6DCA3D124D8A}">
      <dgm:prSet/>
      <dgm:spPr/>
      <dgm:t>
        <a:bodyPr/>
        <a:lstStyle/>
        <a:p>
          <a:endParaRPr lang="en-IE"/>
        </a:p>
      </dgm:t>
    </dgm:pt>
    <dgm:pt modelId="{345BD4C3-3072-4456-AE29-EFA550D67AF0}">
      <dgm:prSet phldrT="[Text]" custT="1"/>
      <dgm:spPr/>
      <dgm:t>
        <a:bodyPr/>
        <a:lstStyle/>
        <a:p>
          <a:pPr algn="ctr"/>
          <a:r>
            <a:rPr lang="en-IE" sz="1600" b="1" dirty="0"/>
            <a:t>External Peer Review</a:t>
          </a:r>
        </a:p>
      </dgm:t>
    </dgm:pt>
    <dgm:pt modelId="{879B2D6C-93A5-45E4-B9B9-B27F1C8AB5E0}" type="sibTrans" cxnId="{90AF4A0B-54C8-4554-9D3B-33189BA9A88E}">
      <dgm:prSet/>
      <dgm:spPr/>
      <dgm:t>
        <a:bodyPr/>
        <a:lstStyle/>
        <a:p>
          <a:endParaRPr lang="en-IE"/>
        </a:p>
      </dgm:t>
    </dgm:pt>
    <dgm:pt modelId="{58DDC303-01E5-4676-B7AF-57BC95323285}" type="parTrans" cxnId="{90AF4A0B-54C8-4554-9D3B-33189BA9A88E}">
      <dgm:prSet/>
      <dgm:spPr/>
      <dgm:t>
        <a:bodyPr/>
        <a:lstStyle/>
        <a:p>
          <a:endParaRPr lang="en-IE"/>
        </a:p>
      </dgm:t>
    </dgm:pt>
    <dgm:pt modelId="{4EE4982E-FFEA-4898-B847-0CDE4B2FBC73}">
      <dgm:prSet phldrT="[Text]" custT="1"/>
      <dgm:spPr/>
      <dgm:t>
        <a:bodyPr/>
        <a:lstStyle/>
        <a:p>
          <a:pPr algn="ctr"/>
          <a:r>
            <a:rPr lang="en-IE" sz="1200" dirty="0"/>
            <a:t>Site visits (optional)</a:t>
          </a:r>
        </a:p>
      </dgm:t>
    </dgm:pt>
    <dgm:pt modelId="{73365F8A-EF86-4515-893C-692D8795629A}" type="parTrans" cxnId="{E98F7958-90B5-44CF-8FAC-1578B6360BF7}">
      <dgm:prSet/>
      <dgm:spPr/>
      <dgm:t>
        <a:bodyPr/>
        <a:lstStyle/>
        <a:p>
          <a:endParaRPr lang="en-IE"/>
        </a:p>
      </dgm:t>
    </dgm:pt>
    <dgm:pt modelId="{3B3188C5-CA53-44E7-BA3A-D07B4B4B6014}" type="sibTrans" cxnId="{E98F7958-90B5-44CF-8FAC-1578B6360BF7}">
      <dgm:prSet/>
      <dgm:spPr/>
      <dgm:t>
        <a:bodyPr/>
        <a:lstStyle/>
        <a:p>
          <a:endParaRPr lang="en-IE"/>
        </a:p>
      </dgm:t>
    </dgm:pt>
    <dgm:pt modelId="{B1C85162-02AF-472E-9EB8-F41D4AB423AE}">
      <dgm:prSet phldrT="[Text]" custT="1"/>
      <dgm:spPr/>
      <dgm:t>
        <a:bodyPr anchor="t" anchorCtr="0"/>
        <a:lstStyle/>
        <a:p>
          <a:pPr algn="ctr"/>
          <a:r>
            <a:rPr lang="en-IE" sz="1200" dirty="0"/>
            <a:t>Preliminary review of information</a:t>
          </a:r>
        </a:p>
      </dgm:t>
    </dgm:pt>
    <dgm:pt modelId="{96716672-294E-41BD-A2FD-C30344F88B21}" type="parTrans" cxnId="{483806BA-5BC4-42B1-B2F4-016584E7DBAB}">
      <dgm:prSet/>
      <dgm:spPr/>
      <dgm:t>
        <a:bodyPr/>
        <a:lstStyle/>
        <a:p>
          <a:endParaRPr lang="en-IE"/>
        </a:p>
      </dgm:t>
    </dgm:pt>
    <dgm:pt modelId="{B9B98EC6-AB6F-4F65-AC47-234EA17C6041}" type="sibTrans" cxnId="{483806BA-5BC4-42B1-B2F4-016584E7DBAB}">
      <dgm:prSet/>
      <dgm:spPr/>
      <dgm:t>
        <a:bodyPr/>
        <a:lstStyle/>
        <a:p>
          <a:endParaRPr lang="en-IE"/>
        </a:p>
      </dgm:t>
    </dgm:pt>
    <dgm:pt modelId="{6E3A88BB-7E7C-466F-BAE6-94DFC07C6021}">
      <dgm:prSet phldrT="[Text]" custT="1"/>
      <dgm:spPr/>
      <dgm:t>
        <a:bodyPr anchor="t" anchorCtr="0"/>
        <a:lstStyle/>
        <a:p>
          <a:pPr algn="ctr"/>
          <a:r>
            <a:rPr lang="en-IE" sz="1200" dirty="0"/>
            <a:t>Application</a:t>
          </a:r>
        </a:p>
      </dgm:t>
    </dgm:pt>
    <dgm:pt modelId="{702CE4A2-090F-48ED-AABD-10A6FF43CFE6}" type="parTrans" cxnId="{06452B90-3912-4F6D-B2E1-18C5505CDDF9}">
      <dgm:prSet/>
      <dgm:spPr/>
      <dgm:t>
        <a:bodyPr/>
        <a:lstStyle/>
        <a:p>
          <a:endParaRPr lang="en-IE"/>
        </a:p>
      </dgm:t>
    </dgm:pt>
    <dgm:pt modelId="{7FEE39D4-0F74-454B-9920-636B11F5C853}" type="sibTrans" cxnId="{06452B90-3912-4F6D-B2E1-18C5505CDDF9}">
      <dgm:prSet/>
      <dgm:spPr/>
      <dgm:t>
        <a:bodyPr/>
        <a:lstStyle/>
        <a:p>
          <a:endParaRPr lang="en-IE"/>
        </a:p>
      </dgm:t>
    </dgm:pt>
    <dgm:pt modelId="{0B65A392-6176-428C-A621-CAEE88B73AF8}">
      <dgm:prSet phldrT="[Text]" custT="1"/>
      <dgm:spPr/>
      <dgm:t>
        <a:bodyPr/>
        <a:lstStyle/>
        <a:p>
          <a:pPr algn="ctr"/>
          <a:endParaRPr lang="en-IE" sz="1400" dirty="0"/>
        </a:p>
      </dgm:t>
    </dgm:pt>
    <dgm:pt modelId="{C41FC0C8-4A46-4620-A3BC-6E18790C5859}" type="parTrans" cxnId="{3B9A5744-995A-411D-81FD-ED20D1A1D3F9}">
      <dgm:prSet/>
      <dgm:spPr/>
      <dgm:t>
        <a:bodyPr/>
        <a:lstStyle/>
        <a:p>
          <a:endParaRPr lang="en-IE"/>
        </a:p>
      </dgm:t>
    </dgm:pt>
    <dgm:pt modelId="{ED7E4C93-9774-43B8-BD0D-1EDB24191325}" type="sibTrans" cxnId="{3B9A5744-995A-411D-81FD-ED20D1A1D3F9}">
      <dgm:prSet/>
      <dgm:spPr/>
      <dgm:t>
        <a:bodyPr/>
        <a:lstStyle/>
        <a:p>
          <a:endParaRPr lang="en-IE"/>
        </a:p>
      </dgm:t>
    </dgm:pt>
    <dgm:pt modelId="{9BE479A5-0D33-4356-A28C-5D4EA798234C}">
      <dgm:prSet phldrT="[Text]" custT="1"/>
      <dgm:spPr/>
      <dgm:t>
        <a:bodyPr anchor="t" anchorCtr="0"/>
        <a:lstStyle/>
        <a:p>
          <a:pPr algn="ctr"/>
          <a:r>
            <a:rPr lang="en-IE" sz="1200" dirty="0"/>
            <a:t>Decide </a:t>
          </a:r>
          <a:r>
            <a:rPr lang="en-IE" sz="1200" dirty="0" err="1"/>
            <a:t>UoC</a:t>
          </a:r>
          <a:endParaRPr lang="en-IE" sz="1200" dirty="0"/>
        </a:p>
      </dgm:t>
    </dgm:pt>
    <dgm:pt modelId="{1E194F59-9CDA-467F-B832-E74283D9C264}" type="parTrans" cxnId="{09768DB3-734D-443F-93E2-F7A2464761B8}">
      <dgm:prSet/>
      <dgm:spPr/>
      <dgm:t>
        <a:bodyPr/>
        <a:lstStyle/>
        <a:p>
          <a:endParaRPr lang="en-IE"/>
        </a:p>
      </dgm:t>
    </dgm:pt>
    <dgm:pt modelId="{3FE1291D-9DFE-4014-931A-0C227BE65AF8}" type="sibTrans" cxnId="{09768DB3-734D-443F-93E2-F7A2464761B8}">
      <dgm:prSet/>
      <dgm:spPr/>
      <dgm:t>
        <a:bodyPr/>
        <a:lstStyle/>
        <a:p>
          <a:endParaRPr lang="en-IE"/>
        </a:p>
      </dgm:t>
    </dgm:pt>
    <dgm:pt modelId="{318A8C51-5CB0-489B-98B9-E189BDA3C5F0}">
      <dgm:prSet phldrT="[Text]" custT="1"/>
      <dgm:spPr/>
      <dgm:t>
        <a:bodyPr anchor="t" anchorCtr="0"/>
        <a:lstStyle/>
        <a:p>
          <a:pPr algn="ctr"/>
          <a:r>
            <a:rPr lang="en-IE" sz="1200" dirty="0"/>
            <a:t>Scoring</a:t>
          </a:r>
        </a:p>
      </dgm:t>
    </dgm:pt>
    <dgm:pt modelId="{DCB83762-19B2-43C9-B310-18A8D0367041}" type="parTrans" cxnId="{C67AA714-E048-425D-8DD1-5073414239FD}">
      <dgm:prSet/>
      <dgm:spPr/>
      <dgm:t>
        <a:bodyPr/>
        <a:lstStyle/>
        <a:p>
          <a:endParaRPr lang="en-GB"/>
        </a:p>
      </dgm:t>
    </dgm:pt>
    <dgm:pt modelId="{81138FB7-B950-4E55-8205-C99A4A80FEBD}" type="sibTrans" cxnId="{C67AA714-E048-425D-8DD1-5073414239FD}">
      <dgm:prSet/>
      <dgm:spPr/>
      <dgm:t>
        <a:bodyPr/>
        <a:lstStyle/>
        <a:p>
          <a:endParaRPr lang="en-GB"/>
        </a:p>
      </dgm:t>
    </dgm:pt>
    <dgm:pt modelId="{B673329F-6CDC-41E5-96B9-62BE8FCC14E9}">
      <dgm:prSet phldrT="[Text]" custT="1"/>
      <dgm:spPr/>
      <dgm:t>
        <a:bodyPr/>
        <a:lstStyle/>
        <a:p>
          <a:pPr algn="ctr"/>
          <a:r>
            <a:rPr lang="en-IE" sz="1200" dirty="0"/>
            <a:t>Responses</a:t>
          </a:r>
        </a:p>
      </dgm:t>
    </dgm:pt>
    <dgm:pt modelId="{77646168-24FD-43A4-8A31-A8C280176334}" type="parTrans" cxnId="{5734DBF8-8137-45CA-85F8-F757DB455F7C}">
      <dgm:prSet/>
      <dgm:spPr/>
      <dgm:t>
        <a:bodyPr/>
        <a:lstStyle/>
        <a:p>
          <a:endParaRPr lang="en-GB"/>
        </a:p>
      </dgm:t>
    </dgm:pt>
    <dgm:pt modelId="{5EA62D9C-5903-4242-939C-634385537D5E}" type="sibTrans" cxnId="{5734DBF8-8137-45CA-85F8-F757DB455F7C}">
      <dgm:prSet/>
      <dgm:spPr/>
      <dgm:t>
        <a:bodyPr/>
        <a:lstStyle/>
        <a:p>
          <a:endParaRPr lang="en-GB"/>
        </a:p>
      </dgm:t>
    </dgm:pt>
    <dgm:pt modelId="{312FF135-3E7A-4AD0-98E7-DDDC50CB2B29}">
      <dgm:prSet phldrT="[Text]" custT="1"/>
      <dgm:spPr/>
      <dgm:t>
        <a:bodyPr/>
        <a:lstStyle/>
        <a:p>
          <a:pPr algn="ctr"/>
          <a:r>
            <a:rPr lang="en-IE" sz="1200" dirty="0"/>
            <a:t>30 days </a:t>
          </a:r>
          <a:r>
            <a:rPr lang="en-IE" sz="1200" dirty="0">
              <a:solidFill>
                <a:schemeClr val="tx1"/>
              </a:solidFill>
            </a:rPr>
            <a:t>public</a:t>
          </a:r>
          <a:r>
            <a:rPr lang="en-IE" sz="1200" dirty="0"/>
            <a:t> comment</a:t>
          </a:r>
        </a:p>
      </dgm:t>
    </dgm:pt>
    <dgm:pt modelId="{D4DCCC6E-D4E2-405B-A47E-FD79FD042DDE}" type="parTrans" cxnId="{FB8393C8-E515-420A-A8D4-B446E788B3E5}">
      <dgm:prSet/>
      <dgm:spPr/>
      <dgm:t>
        <a:bodyPr/>
        <a:lstStyle/>
        <a:p>
          <a:endParaRPr lang="en-GB"/>
        </a:p>
      </dgm:t>
    </dgm:pt>
    <dgm:pt modelId="{DC8F9043-789B-4A50-AC90-448745503725}" type="sibTrans" cxnId="{FB8393C8-E515-420A-A8D4-B446E788B3E5}">
      <dgm:prSet/>
      <dgm:spPr/>
      <dgm:t>
        <a:bodyPr/>
        <a:lstStyle/>
        <a:p>
          <a:endParaRPr lang="en-GB"/>
        </a:p>
      </dgm:t>
    </dgm:pt>
    <dgm:pt modelId="{EB43214B-D540-4940-82D7-9B664A69BF35}">
      <dgm:prSet phldrT="[Text]" custT="1"/>
      <dgm:spPr/>
      <dgm:t>
        <a:bodyPr anchor="t" anchorCtr="0"/>
        <a:lstStyle/>
        <a:p>
          <a:pPr algn="ctr"/>
          <a:r>
            <a:rPr lang="en-IE" sz="1200" dirty="0"/>
            <a:t>NCs and Corrective Action</a:t>
          </a:r>
        </a:p>
      </dgm:t>
    </dgm:pt>
    <dgm:pt modelId="{E0DA6F19-75F0-47E7-9530-D3A60490D6D3}" type="parTrans" cxnId="{F791E133-4CF9-4846-AE91-6F8C8F97E81F}">
      <dgm:prSet/>
      <dgm:spPr/>
      <dgm:t>
        <a:bodyPr/>
        <a:lstStyle/>
        <a:p>
          <a:endParaRPr lang="en-GB"/>
        </a:p>
      </dgm:t>
    </dgm:pt>
    <dgm:pt modelId="{D9CF8023-7013-4741-9993-8147EAB2D196}" type="sibTrans" cxnId="{F791E133-4CF9-4846-AE91-6F8C8F97E81F}">
      <dgm:prSet/>
      <dgm:spPr/>
      <dgm:t>
        <a:bodyPr/>
        <a:lstStyle/>
        <a:p>
          <a:endParaRPr lang="en-GB"/>
        </a:p>
      </dgm:t>
    </dgm:pt>
    <dgm:pt modelId="{F421B894-216E-410E-B036-FB3FB3292B90}">
      <dgm:prSet phldrT="[Text]" custT="1"/>
      <dgm:spPr/>
      <dgm:t>
        <a:bodyPr anchor="t" anchorCtr="0"/>
        <a:lstStyle/>
        <a:p>
          <a:pPr algn="ctr"/>
          <a:r>
            <a:rPr lang="en-IE" sz="1200" dirty="0"/>
            <a:t> Stakeholder registration to allow comment at PR Stage</a:t>
          </a:r>
        </a:p>
      </dgm:t>
    </dgm:pt>
    <dgm:pt modelId="{4D1F7B14-1A2F-4E48-9112-DF36BE97D8B0}" type="parTrans" cxnId="{9ADBF22C-FD45-44B4-BE7C-D234951E2235}">
      <dgm:prSet/>
      <dgm:spPr/>
      <dgm:t>
        <a:bodyPr/>
        <a:lstStyle/>
        <a:p>
          <a:endParaRPr lang="en-GB"/>
        </a:p>
      </dgm:t>
    </dgm:pt>
    <dgm:pt modelId="{F93A95E8-2075-4990-B9C9-F6F415C7054E}" type="sibTrans" cxnId="{9ADBF22C-FD45-44B4-BE7C-D234951E2235}">
      <dgm:prSet/>
      <dgm:spPr/>
      <dgm:t>
        <a:bodyPr/>
        <a:lstStyle/>
        <a:p>
          <a:endParaRPr lang="en-GB"/>
        </a:p>
      </dgm:t>
    </dgm:pt>
    <dgm:pt modelId="{E99BC2B8-8A1E-46AB-BC0F-CBF740A1CBC8}" type="pres">
      <dgm:prSet presAssocID="{F50E6712-B048-4F5F-B376-E7BD7A3F8D7A}" presName="Name0" presStyleCnt="0">
        <dgm:presLayoutVars>
          <dgm:dir/>
          <dgm:resizeHandles val="exact"/>
        </dgm:presLayoutVars>
      </dgm:prSet>
      <dgm:spPr/>
      <dgm:t>
        <a:bodyPr/>
        <a:lstStyle/>
        <a:p>
          <a:endParaRPr lang="en-US"/>
        </a:p>
      </dgm:t>
    </dgm:pt>
    <dgm:pt modelId="{FCCD5F42-BF26-4E9E-8F7B-2460112E59C9}" type="pres">
      <dgm:prSet presAssocID="{F50E6712-B048-4F5F-B376-E7BD7A3F8D7A}" presName="arrow" presStyleLbl="bgShp" presStyleIdx="0" presStyleCnt="1" custScaleY="74453" custLinFactNeighborY="55583"/>
      <dgm:spPr>
        <a:solidFill>
          <a:schemeClr val="accent6">
            <a:lumMod val="75000"/>
          </a:schemeClr>
        </a:solidFill>
      </dgm:spPr>
    </dgm:pt>
    <dgm:pt modelId="{6DDAA433-548A-4957-B307-744278D8CD31}" type="pres">
      <dgm:prSet presAssocID="{F50E6712-B048-4F5F-B376-E7BD7A3F8D7A}" presName="points" presStyleCnt="0"/>
      <dgm:spPr/>
    </dgm:pt>
    <dgm:pt modelId="{70DC5178-734D-4F15-B1C5-3A6F05D60D79}" type="pres">
      <dgm:prSet presAssocID="{89D91D33-3EDE-4F64-B2A6-0A83DB65130E}" presName="compositeA" presStyleCnt="0"/>
      <dgm:spPr/>
    </dgm:pt>
    <dgm:pt modelId="{BBAAB4EB-3408-4C9C-ADCA-2F80B64038D9}" type="pres">
      <dgm:prSet presAssocID="{89D91D33-3EDE-4F64-B2A6-0A83DB65130E}" presName="textA" presStyleLbl="revTx" presStyleIdx="0" presStyleCnt="5" custScaleX="491877" custLinFactNeighborX="-81419" custLinFactNeighborY="9105">
        <dgm:presLayoutVars>
          <dgm:bulletEnabled val="1"/>
        </dgm:presLayoutVars>
      </dgm:prSet>
      <dgm:spPr/>
      <dgm:t>
        <a:bodyPr/>
        <a:lstStyle/>
        <a:p>
          <a:endParaRPr lang="en-US"/>
        </a:p>
      </dgm:t>
    </dgm:pt>
    <dgm:pt modelId="{8D7ABBBB-29FA-460A-96B0-C7CDBA80D8F9}" type="pres">
      <dgm:prSet presAssocID="{89D91D33-3EDE-4F64-B2A6-0A83DB65130E}" presName="circleA" presStyleLbl="node1" presStyleIdx="0" presStyleCnt="5" custLinFactY="100000" custLinFactNeighborX="-71303" custLinFactNeighborY="176384"/>
      <dgm:spPr>
        <a:solidFill>
          <a:srgbClr val="00B050"/>
        </a:solidFill>
      </dgm:spPr>
    </dgm:pt>
    <dgm:pt modelId="{829F832F-213C-4736-8D3E-12987257A756}" type="pres">
      <dgm:prSet presAssocID="{89D91D33-3EDE-4F64-B2A6-0A83DB65130E}" presName="spaceA" presStyleCnt="0"/>
      <dgm:spPr/>
    </dgm:pt>
    <dgm:pt modelId="{4DF71A2B-A508-4051-A8DD-DFF43A264424}" type="pres">
      <dgm:prSet presAssocID="{854F55CA-1D33-4F53-B9F6-7B6B945BA256}" presName="space" presStyleCnt="0"/>
      <dgm:spPr/>
    </dgm:pt>
    <dgm:pt modelId="{5B8C992D-4D5E-41C1-AB43-487C83D822A7}" type="pres">
      <dgm:prSet presAssocID="{4C8BB949-8A5C-4B10-A076-DC7279B9DA7C}" presName="compositeB" presStyleCnt="0"/>
      <dgm:spPr/>
    </dgm:pt>
    <dgm:pt modelId="{7BCC07AE-F4DF-420B-A5E3-08585BA9D352}" type="pres">
      <dgm:prSet presAssocID="{4C8BB949-8A5C-4B10-A076-DC7279B9DA7C}" presName="textB" presStyleLbl="revTx" presStyleIdx="1" presStyleCnt="5" custScaleX="439881" custLinFactY="-41158" custLinFactNeighborX="3576" custLinFactNeighborY="-100000">
        <dgm:presLayoutVars>
          <dgm:bulletEnabled val="1"/>
        </dgm:presLayoutVars>
      </dgm:prSet>
      <dgm:spPr/>
      <dgm:t>
        <a:bodyPr/>
        <a:lstStyle/>
        <a:p>
          <a:endParaRPr lang="en-US"/>
        </a:p>
      </dgm:t>
    </dgm:pt>
    <dgm:pt modelId="{759C4C64-68A9-45ED-ACBD-F5916F0A074C}" type="pres">
      <dgm:prSet presAssocID="{4C8BB949-8A5C-4B10-A076-DC7279B9DA7C}" presName="circleB" presStyleLbl="node1" presStyleIdx="1" presStyleCnt="5" custLinFactY="100000" custLinFactNeighborX="22954" custLinFactNeighborY="176385"/>
      <dgm:spPr>
        <a:solidFill>
          <a:srgbClr val="00B050"/>
        </a:solidFill>
      </dgm:spPr>
    </dgm:pt>
    <dgm:pt modelId="{60CDBE5A-5875-4BF3-8976-320885009683}" type="pres">
      <dgm:prSet presAssocID="{4C8BB949-8A5C-4B10-A076-DC7279B9DA7C}" presName="spaceB" presStyleCnt="0"/>
      <dgm:spPr/>
    </dgm:pt>
    <dgm:pt modelId="{64F7B52D-753A-4A92-BBA9-11386AE82745}" type="pres">
      <dgm:prSet presAssocID="{5F7E03AB-A6DC-421C-B11A-03E94A2FD9BC}" presName="space" presStyleCnt="0"/>
      <dgm:spPr/>
    </dgm:pt>
    <dgm:pt modelId="{B5F4EEF4-B023-4E99-9402-24AC5DCA4A88}" type="pres">
      <dgm:prSet presAssocID="{AB3BDE37-2DC1-416E-8240-CE47413FCF28}" presName="compositeA" presStyleCnt="0"/>
      <dgm:spPr/>
    </dgm:pt>
    <dgm:pt modelId="{24D58C9C-746D-4E9C-8A69-6DD82DFFC969}" type="pres">
      <dgm:prSet presAssocID="{AB3BDE37-2DC1-416E-8240-CE47413FCF28}" presName="textA" presStyleLbl="revTx" presStyleIdx="2" presStyleCnt="5" custScaleX="534153" custLinFactNeighborX="71098" custLinFactNeighborY="8842">
        <dgm:presLayoutVars>
          <dgm:bulletEnabled val="1"/>
        </dgm:presLayoutVars>
      </dgm:prSet>
      <dgm:spPr/>
      <dgm:t>
        <a:bodyPr/>
        <a:lstStyle/>
        <a:p>
          <a:endParaRPr lang="en-US"/>
        </a:p>
      </dgm:t>
    </dgm:pt>
    <dgm:pt modelId="{CBDA5FBD-7310-4558-9126-664FE76D7187}" type="pres">
      <dgm:prSet presAssocID="{AB3BDE37-2DC1-416E-8240-CE47413FCF28}" presName="circleA" presStyleLbl="node1" presStyleIdx="2" presStyleCnt="5" custLinFactY="100000" custLinFactNeighborX="78481" custLinFactNeighborY="176385"/>
      <dgm:spPr>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t>
        <a:bodyPr/>
        <a:lstStyle/>
        <a:p>
          <a:endParaRPr lang="en-US"/>
        </a:p>
      </dgm:t>
    </dgm:pt>
    <dgm:pt modelId="{193895CD-80C1-4BBD-B48E-50B98F228A58}" type="pres">
      <dgm:prSet presAssocID="{AB3BDE37-2DC1-416E-8240-CE47413FCF28}" presName="spaceA" presStyleCnt="0"/>
      <dgm:spPr/>
    </dgm:pt>
    <dgm:pt modelId="{280DD4FD-7898-4F6E-8246-63373A37B0E2}" type="pres">
      <dgm:prSet presAssocID="{1523AEF0-141A-46FC-BD71-046103A4C898}" presName="space" presStyleCnt="0"/>
      <dgm:spPr/>
    </dgm:pt>
    <dgm:pt modelId="{FE01FA7D-F80E-4C02-8D6A-31C17656BCF4}" type="pres">
      <dgm:prSet presAssocID="{345BD4C3-3072-4456-AE29-EFA550D67AF0}" presName="compositeB" presStyleCnt="0"/>
      <dgm:spPr/>
    </dgm:pt>
    <dgm:pt modelId="{CDC96100-8D86-4CE6-BA89-CC21135143E9}" type="pres">
      <dgm:prSet presAssocID="{345BD4C3-3072-4456-AE29-EFA550D67AF0}" presName="textB" presStyleLbl="revTx" presStyleIdx="3" presStyleCnt="5" custScaleX="392581" custLinFactY="-41158" custLinFactNeighborX="72161" custLinFactNeighborY="-100000">
        <dgm:presLayoutVars>
          <dgm:bulletEnabled val="1"/>
        </dgm:presLayoutVars>
      </dgm:prSet>
      <dgm:spPr/>
      <dgm:t>
        <a:bodyPr/>
        <a:lstStyle/>
        <a:p>
          <a:endParaRPr lang="en-US"/>
        </a:p>
      </dgm:t>
    </dgm:pt>
    <dgm:pt modelId="{8F3223C2-0497-40B9-8477-DE5D2A2C0738}" type="pres">
      <dgm:prSet presAssocID="{345BD4C3-3072-4456-AE29-EFA550D67AF0}" presName="circleB" presStyleLbl="node1" presStyleIdx="3" presStyleCnt="5" custLinFactY="100000" custLinFactNeighborX="86154" custLinFactNeighborY="176385"/>
      <dgm:spPr>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t>
        <a:bodyPr/>
        <a:lstStyle/>
        <a:p>
          <a:endParaRPr lang="en-US"/>
        </a:p>
      </dgm:t>
    </dgm:pt>
    <dgm:pt modelId="{0F154B42-6F1D-4DF6-B097-02522646E5E6}" type="pres">
      <dgm:prSet presAssocID="{345BD4C3-3072-4456-AE29-EFA550D67AF0}" presName="spaceB" presStyleCnt="0"/>
      <dgm:spPr/>
    </dgm:pt>
    <dgm:pt modelId="{892B3A6C-673A-454B-9D8A-701BD7442718}" type="pres">
      <dgm:prSet presAssocID="{879B2D6C-93A5-45E4-B9B9-B27F1C8AB5E0}" presName="space" presStyleCnt="0"/>
      <dgm:spPr/>
    </dgm:pt>
    <dgm:pt modelId="{F44BE4E8-B1E3-4482-BFE3-DC053F026CE8}" type="pres">
      <dgm:prSet presAssocID="{CDA10CD6-0BF4-4FDD-8611-367A96FE36EB}" presName="compositeA" presStyleCnt="0"/>
      <dgm:spPr/>
    </dgm:pt>
    <dgm:pt modelId="{5E4091F0-6791-4BAF-8C65-748016EFBC88}" type="pres">
      <dgm:prSet presAssocID="{CDA10CD6-0BF4-4FDD-8611-367A96FE36EB}" presName="textA" presStyleLbl="revTx" presStyleIdx="4" presStyleCnt="5" custScaleX="549696" custScaleY="91158" custLinFactX="6515" custLinFactNeighborX="100000" custLinFactNeighborY="10668">
        <dgm:presLayoutVars>
          <dgm:bulletEnabled val="1"/>
        </dgm:presLayoutVars>
      </dgm:prSet>
      <dgm:spPr/>
      <dgm:t>
        <a:bodyPr/>
        <a:lstStyle/>
        <a:p>
          <a:endParaRPr lang="en-US"/>
        </a:p>
      </dgm:t>
    </dgm:pt>
    <dgm:pt modelId="{41F8D5B6-2F1C-45AB-9C88-C4E1712FEE69}" type="pres">
      <dgm:prSet presAssocID="{CDA10CD6-0BF4-4FDD-8611-367A96FE36EB}" presName="circleA" presStyleLbl="node1" presStyleIdx="4" presStyleCnt="5" custLinFactX="32005" custLinFactY="100000" custLinFactNeighborX="100000" custLinFactNeighborY="187650"/>
      <dgm:spPr>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t>
        <a:bodyPr/>
        <a:lstStyle/>
        <a:p>
          <a:endParaRPr lang="en-US"/>
        </a:p>
      </dgm:t>
    </dgm:pt>
    <dgm:pt modelId="{E2116FC7-EC43-4A7A-B494-E29795A65240}" type="pres">
      <dgm:prSet presAssocID="{CDA10CD6-0BF4-4FDD-8611-367A96FE36EB}" presName="spaceA" presStyleCnt="0"/>
      <dgm:spPr/>
    </dgm:pt>
  </dgm:ptLst>
  <dgm:cxnLst>
    <dgm:cxn modelId="{2A1064B7-ECF3-4452-8662-5FA7FC92D3B5}" srcId="{F50E6712-B048-4F5F-B376-E7BD7A3F8D7A}" destId="{CDA10CD6-0BF4-4FDD-8611-367A96FE36EB}" srcOrd="4" destOrd="0" parTransId="{DA26EF48-AB7E-4680-9590-98C289812C35}" sibTransId="{BCA8C0DE-1D75-4733-B172-A86B8585E545}"/>
    <dgm:cxn modelId="{2DC909AB-EE98-4233-ACB3-E4818790F783}" srcId="{345BD4C3-3072-4456-AE29-EFA550D67AF0}" destId="{DE5E9FA2-363A-4B0B-80EC-371608E5517A}" srcOrd="1" destOrd="0" parTransId="{D1DFFBB5-B34C-4B99-911D-585E1BB64D5A}" sibTransId="{CDB91AD7-F0C8-497C-A7B8-81C7B9AEBF8A}"/>
    <dgm:cxn modelId="{46758516-66D2-42DF-BE69-8C2FF7BA1FA5}" type="presOf" srcId="{F439CACE-B528-44BD-837E-8BC211B99B2C}" destId="{7BCC07AE-F4DF-420B-A5E3-08585BA9D352}" srcOrd="0" destOrd="1" presId="urn:microsoft.com/office/officeart/2005/8/layout/hProcess11"/>
    <dgm:cxn modelId="{88EDAEBF-F0F7-4649-9324-B565D660C035}" type="presOf" srcId="{0B65A392-6176-428C-A621-CAEE88B73AF8}" destId="{5E4091F0-6791-4BAF-8C65-748016EFBC88}" srcOrd="0" destOrd="2" presId="urn:microsoft.com/office/officeart/2005/8/layout/hProcess11"/>
    <dgm:cxn modelId="{5734DBF8-8137-45CA-85F8-F757DB455F7C}" srcId="{345BD4C3-3072-4456-AE29-EFA550D67AF0}" destId="{B673329F-6CDC-41E5-96B9-62BE8FCC14E9}" srcOrd="2" destOrd="0" parTransId="{77646168-24FD-43A4-8A31-A8C280176334}" sibTransId="{5EA62D9C-5903-4242-939C-634385537D5E}"/>
    <dgm:cxn modelId="{EADFC4A7-E21C-47EF-8702-E961B009F44A}" srcId="{4C8BB949-8A5C-4B10-A076-DC7279B9DA7C}" destId="{F439CACE-B528-44BD-837E-8BC211B99B2C}" srcOrd="0" destOrd="0" parTransId="{4B60110F-32D9-42AA-9130-B1273F0139FF}" sibTransId="{9EAA5F66-DD77-4773-8EBF-E4B87360B6CB}"/>
    <dgm:cxn modelId="{BB7ACF0A-BD77-4C1A-9B79-2F8545755D2B}" type="presOf" srcId="{859F843B-3A77-41F4-BCAB-B45022438F76}" destId="{24D58C9C-746D-4E9C-8A69-6DD82DFFC969}" srcOrd="0" destOrd="3" presId="urn:microsoft.com/office/officeart/2005/8/layout/hProcess11"/>
    <dgm:cxn modelId="{7A9A122C-9AF8-43C0-B892-501297B3A51A}" type="presOf" srcId="{CDA10CD6-0BF4-4FDD-8611-367A96FE36EB}" destId="{5E4091F0-6791-4BAF-8C65-748016EFBC88}" srcOrd="0" destOrd="0" presId="urn:microsoft.com/office/officeart/2005/8/layout/hProcess11"/>
    <dgm:cxn modelId="{8481A118-2656-479E-801E-F38DA347BE74}" type="presOf" srcId="{8989BF2B-4B14-469A-9BDD-46BA4740BDE0}" destId="{24D58C9C-746D-4E9C-8A69-6DD82DFFC969}" srcOrd="0" destOrd="1" presId="urn:microsoft.com/office/officeart/2005/8/layout/hProcess11"/>
    <dgm:cxn modelId="{09768DB3-734D-443F-93E2-F7A2464761B8}" srcId="{89D91D33-3EDE-4F64-B2A6-0A83DB65130E}" destId="{9BE479A5-0D33-4356-A28C-5D4EA798234C}" srcOrd="2" destOrd="0" parTransId="{1E194F59-9CDA-467F-B832-E74283D9C264}" sibTransId="{3FE1291D-9DFE-4014-931A-0C227BE65AF8}"/>
    <dgm:cxn modelId="{F8375DD7-BFC4-4331-BAE1-784F8C7CA208}" srcId="{345BD4C3-3072-4456-AE29-EFA550D67AF0}" destId="{06B206E7-4AE2-4D9E-8A48-A2B4C880896A}" srcOrd="0" destOrd="0" parTransId="{05CA2419-D8D3-42DB-B2AE-9F40EB5B2C54}" sibTransId="{59749924-753B-4B9C-8D26-A148BC001E77}"/>
    <dgm:cxn modelId="{8618FD1F-6677-48E9-8ED6-F56628A974EA}" type="presOf" srcId="{89D91D33-3EDE-4F64-B2A6-0A83DB65130E}" destId="{BBAAB4EB-3408-4C9C-ADCA-2F80B64038D9}" srcOrd="0" destOrd="0" presId="urn:microsoft.com/office/officeart/2005/8/layout/hProcess11"/>
    <dgm:cxn modelId="{EB11ABE9-2E40-4D9C-81A1-D186E999F3EB}" type="presOf" srcId="{312FF135-3E7A-4AD0-98E7-DDDC50CB2B29}" destId="{CDC96100-8D86-4CE6-BA89-CC21135143E9}" srcOrd="0" destOrd="4" presId="urn:microsoft.com/office/officeart/2005/8/layout/hProcess11"/>
    <dgm:cxn modelId="{FCF39A48-6F99-4427-80C9-7D39A46D064B}" type="presOf" srcId="{4C8BB949-8A5C-4B10-A076-DC7279B9DA7C}" destId="{7BCC07AE-F4DF-420B-A5E3-08585BA9D352}" srcOrd="0" destOrd="0" presId="urn:microsoft.com/office/officeart/2005/8/layout/hProcess11"/>
    <dgm:cxn modelId="{A913269B-9762-4D22-A945-18E55D0CA65C}" srcId="{CDA10CD6-0BF4-4FDD-8611-367A96FE36EB}" destId="{0FC07526-4536-4273-B0C1-FDE2BC460F4E}" srcOrd="0" destOrd="0" parTransId="{0C5097E6-BD21-42E5-AFE3-33E3FF7500B4}" sibTransId="{2D60CB6F-4547-42C5-BDEE-E882C8D191C4}"/>
    <dgm:cxn modelId="{003F948F-1FB6-45EC-B638-A5BC240B5F2C}" type="presOf" srcId="{4EE4982E-FFEA-4898-B847-0CDE4B2FBC73}" destId="{7BCC07AE-F4DF-420B-A5E3-08585BA9D352}" srcOrd="0" destOrd="2" presId="urn:microsoft.com/office/officeart/2005/8/layout/hProcess11"/>
    <dgm:cxn modelId="{9ADBF22C-FD45-44B4-BE7C-D234951E2235}" srcId="{89D91D33-3EDE-4F64-B2A6-0A83DB65130E}" destId="{F421B894-216E-410E-B036-FB3FB3292B90}" srcOrd="3" destOrd="0" parTransId="{4D1F7B14-1A2F-4E48-9112-DF36BE97D8B0}" sibTransId="{F93A95E8-2075-4990-B9C9-F6F415C7054E}"/>
    <dgm:cxn modelId="{A534D483-EEB0-4D92-8EFC-A2978699246A}" type="presOf" srcId="{B1C85162-02AF-472E-9EB8-F41D4AB423AE}" destId="{BBAAB4EB-3408-4C9C-ADCA-2F80B64038D9}" srcOrd="0" destOrd="2" presId="urn:microsoft.com/office/officeart/2005/8/layout/hProcess11"/>
    <dgm:cxn modelId="{E98F7958-90B5-44CF-8FAC-1578B6360BF7}" srcId="{4C8BB949-8A5C-4B10-A076-DC7279B9DA7C}" destId="{4EE4982E-FFEA-4898-B847-0CDE4B2FBC73}" srcOrd="1" destOrd="0" parTransId="{73365F8A-EF86-4515-893C-692D8795629A}" sibTransId="{3B3188C5-CA53-44E7-BA3A-D07B4B4B6014}"/>
    <dgm:cxn modelId="{6E666D68-7CCE-4466-98F8-F7661B1EE4E3}" srcId="{AB3BDE37-2DC1-416E-8240-CE47413FCF28}" destId="{8989BF2B-4B14-469A-9BDD-46BA4740BDE0}" srcOrd="0" destOrd="0" parTransId="{AB689FF1-992C-43C4-8860-2D0E613FB5D0}" sibTransId="{28E82106-B638-4166-AF80-9C0CD565D2AB}"/>
    <dgm:cxn modelId="{A8B06600-F888-40BD-BB61-B54207FE45CC}" type="presOf" srcId="{EB43214B-D540-4940-82D7-9B664A69BF35}" destId="{24D58C9C-746D-4E9C-8A69-6DD82DFFC969}" srcOrd="0" destOrd="5" presId="urn:microsoft.com/office/officeart/2005/8/layout/hProcess11"/>
    <dgm:cxn modelId="{1353541F-AD87-41A7-A163-DBF87D82EABB}" type="presOf" srcId="{0FC07526-4536-4273-B0C1-FDE2BC460F4E}" destId="{5E4091F0-6791-4BAF-8C65-748016EFBC88}" srcOrd="0" destOrd="1" presId="urn:microsoft.com/office/officeart/2005/8/layout/hProcess11"/>
    <dgm:cxn modelId="{2F0D288F-B85D-4AE8-A69C-E6DC50098BAE}" srcId="{AB3BDE37-2DC1-416E-8240-CE47413FCF28}" destId="{AFD1BAF2-236A-4D5D-9AC1-5C63169512D5}" srcOrd="1" destOrd="0" parTransId="{D4726070-22E9-4E0D-89FE-82A2E3F8E891}" sibTransId="{880B935B-D6CC-40FB-A3B1-5D2108491448}"/>
    <dgm:cxn modelId="{4DBB0460-3EC5-4B16-96FA-DEB8D2A25158}" type="presOf" srcId="{6E3A88BB-7E7C-466F-BAE6-94DFC07C6021}" destId="{BBAAB4EB-3408-4C9C-ADCA-2F80B64038D9}" srcOrd="0" destOrd="1" presId="urn:microsoft.com/office/officeart/2005/8/layout/hProcess11"/>
    <dgm:cxn modelId="{17D5BA11-765A-4EA7-A374-D635896AC30C}" srcId="{F50E6712-B048-4F5F-B376-E7BD7A3F8D7A}" destId="{89D91D33-3EDE-4F64-B2A6-0A83DB65130E}" srcOrd="0" destOrd="0" parTransId="{A8876D6D-33E0-4DEF-851F-328200BDC861}" sibTransId="{854F55CA-1D33-4F53-B9F6-7B6B945BA256}"/>
    <dgm:cxn modelId="{79EFB76B-70B4-4593-A1CB-4EA1F63113CD}" type="presOf" srcId="{AFD1BAF2-236A-4D5D-9AC1-5C63169512D5}" destId="{24D58C9C-746D-4E9C-8A69-6DD82DFFC969}" srcOrd="0" destOrd="2" presId="urn:microsoft.com/office/officeart/2005/8/layout/hProcess11"/>
    <dgm:cxn modelId="{483BEFBD-8AB5-403E-96EB-C6794FD7959E}" type="presOf" srcId="{345BD4C3-3072-4456-AE29-EFA550D67AF0}" destId="{CDC96100-8D86-4CE6-BA89-CC21135143E9}" srcOrd="0" destOrd="0" presId="urn:microsoft.com/office/officeart/2005/8/layout/hProcess11"/>
    <dgm:cxn modelId="{3B9A5744-995A-411D-81FD-ED20D1A1D3F9}" srcId="{CDA10CD6-0BF4-4FDD-8611-367A96FE36EB}" destId="{0B65A392-6176-428C-A621-CAEE88B73AF8}" srcOrd="1" destOrd="0" parTransId="{C41FC0C8-4A46-4620-A3BC-6E18790C5859}" sibTransId="{ED7E4C93-9774-43B8-BD0D-1EDB24191325}"/>
    <dgm:cxn modelId="{D19AD057-B0B0-4064-9D51-832004F14167}" type="presOf" srcId="{AB3BDE37-2DC1-416E-8240-CE47413FCF28}" destId="{24D58C9C-746D-4E9C-8A69-6DD82DFFC969}" srcOrd="0" destOrd="0" presId="urn:microsoft.com/office/officeart/2005/8/layout/hProcess11"/>
    <dgm:cxn modelId="{FB8393C8-E515-420A-A8D4-B446E788B3E5}" srcId="{345BD4C3-3072-4456-AE29-EFA550D67AF0}" destId="{312FF135-3E7A-4AD0-98E7-DDDC50CB2B29}" srcOrd="3" destOrd="0" parTransId="{D4DCCC6E-D4E2-405B-A47E-FD79FD042DDE}" sibTransId="{DC8F9043-789B-4A50-AC90-448745503725}"/>
    <dgm:cxn modelId="{90AF4A0B-54C8-4554-9D3B-33189BA9A88E}" srcId="{F50E6712-B048-4F5F-B376-E7BD7A3F8D7A}" destId="{345BD4C3-3072-4456-AE29-EFA550D67AF0}" srcOrd="3" destOrd="0" parTransId="{58DDC303-01E5-4676-B7AF-57BC95323285}" sibTransId="{879B2D6C-93A5-45E4-B9B9-B27F1C8AB5E0}"/>
    <dgm:cxn modelId="{B58B974D-5B8D-4EA1-B975-6DCA3D124D8A}" srcId="{AB3BDE37-2DC1-416E-8240-CE47413FCF28}" destId="{859F843B-3A77-41F4-BCAB-B45022438F76}" srcOrd="2" destOrd="0" parTransId="{FF4426BD-D5C8-4E7C-A568-91CFEFAD00CC}" sibTransId="{E056F9EA-5613-434B-BC0A-4E6972956F98}"/>
    <dgm:cxn modelId="{F791E133-4CF9-4846-AE91-6F8C8F97E81F}" srcId="{AB3BDE37-2DC1-416E-8240-CE47413FCF28}" destId="{EB43214B-D540-4940-82D7-9B664A69BF35}" srcOrd="4" destOrd="0" parTransId="{E0DA6F19-75F0-47E7-9530-D3A60490D6D3}" sibTransId="{D9CF8023-7013-4741-9993-8147EAB2D196}"/>
    <dgm:cxn modelId="{483806BA-5BC4-42B1-B2F4-016584E7DBAB}" srcId="{89D91D33-3EDE-4F64-B2A6-0A83DB65130E}" destId="{B1C85162-02AF-472E-9EB8-F41D4AB423AE}" srcOrd="1" destOrd="0" parTransId="{96716672-294E-41BD-A2FD-C30344F88B21}" sibTransId="{B9B98EC6-AB6F-4F65-AC47-234EA17C6041}"/>
    <dgm:cxn modelId="{2ABDBC17-660A-4C01-A4C7-61D6A7F15CE7}" srcId="{F50E6712-B048-4F5F-B376-E7BD7A3F8D7A}" destId="{4C8BB949-8A5C-4B10-A076-DC7279B9DA7C}" srcOrd="1" destOrd="0" parTransId="{61AD7BD7-A838-4431-8A3F-78DA0B9EE60E}" sibTransId="{5F7E03AB-A6DC-421C-B11A-03E94A2FD9BC}"/>
    <dgm:cxn modelId="{351A3B9D-FB4B-48D6-A627-6702C3F7E231}" type="presOf" srcId="{DE5E9FA2-363A-4B0B-80EC-371608E5517A}" destId="{CDC96100-8D86-4CE6-BA89-CC21135143E9}" srcOrd="0" destOrd="2" presId="urn:microsoft.com/office/officeart/2005/8/layout/hProcess11"/>
    <dgm:cxn modelId="{06452B90-3912-4F6D-B2E1-18C5505CDDF9}" srcId="{89D91D33-3EDE-4F64-B2A6-0A83DB65130E}" destId="{6E3A88BB-7E7C-466F-BAE6-94DFC07C6021}" srcOrd="0" destOrd="0" parTransId="{702CE4A2-090F-48ED-AABD-10A6FF43CFE6}" sibTransId="{7FEE39D4-0F74-454B-9920-636B11F5C853}"/>
    <dgm:cxn modelId="{902F6B77-4D28-48AF-B047-694CD077372D}" srcId="{F50E6712-B048-4F5F-B376-E7BD7A3F8D7A}" destId="{AB3BDE37-2DC1-416E-8240-CE47413FCF28}" srcOrd="2" destOrd="0" parTransId="{298944BC-4FA8-4743-BA16-335767554432}" sibTransId="{1523AEF0-141A-46FC-BD71-046103A4C898}"/>
    <dgm:cxn modelId="{27EEC5A1-1B1B-451D-B1D6-EF1AFE56A638}" type="presOf" srcId="{F421B894-216E-410E-B036-FB3FB3292B90}" destId="{BBAAB4EB-3408-4C9C-ADCA-2F80B64038D9}" srcOrd="0" destOrd="4" presId="urn:microsoft.com/office/officeart/2005/8/layout/hProcess11"/>
    <dgm:cxn modelId="{77FFFDF2-8D8D-4252-823D-57C63F33D4C1}" type="presOf" srcId="{F50E6712-B048-4F5F-B376-E7BD7A3F8D7A}" destId="{E99BC2B8-8A1E-46AB-BC0F-CBF740A1CBC8}" srcOrd="0" destOrd="0" presId="urn:microsoft.com/office/officeart/2005/8/layout/hProcess11"/>
    <dgm:cxn modelId="{7D67D7FB-298B-462B-ACAB-F9D76995862A}" type="presOf" srcId="{06B206E7-4AE2-4D9E-8A48-A2B4C880896A}" destId="{CDC96100-8D86-4CE6-BA89-CC21135143E9}" srcOrd="0" destOrd="1" presId="urn:microsoft.com/office/officeart/2005/8/layout/hProcess11"/>
    <dgm:cxn modelId="{C67AA714-E048-425D-8DD1-5073414239FD}" srcId="{AB3BDE37-2DC1-416E-8240-CE47413FCF28}" destId="{318A8C51-5CB0-489B-98B9-E189BDA3C5F0}" srcOrd="3" destOrd="0" parTransId="{DCB83762-19B2-43C9-B310-18A8D0367041}" sibTransId="{81138FB7-B950-4E55-8205-C99A4A80FEBD}"/>
    <dgm:cxn modelId="{8840A39B-89B4-425D-8A7D-D82C5F0B80F4}" type="presOf" srcId="{9BE479A5-0D33-4356-A28C-5D4EA798234C}" destId="{BBAAB4EB-3408-4C9C-ADCA-2F80B64038D9}" srcOrd="0" destOrd="3" presId="urn:microsoft.com/office/officeart/2005/8/layout/hProcess11"/>
    <dgm:cxn modelId="{9F986D1E-4BB1-4829-A194-DF33729A2FB9}" type="presOf" srcId="{318A8C51-5CB0-489B-98B9-E189BDA3C5F0}" destId="{24D58C9C-746D-4E9C-8A69-6DD82DFFC969}" srcOrd="0" destOrd="4" presId="urn:microsoft.com/office/officeart/2005/8/layout/hProcess11"/>
    <dgm:cxn modelId="{1DFE1B45-C82A-4C45-9D86-D4C37082CC55}" type="presOf" srcId="{B673329F-6CDC-41E5-96B9-62BE8FCC14E9}" destId="{CDC96100-8D86-4CE6-BA89-CC21135143E9}" srcOrd="0" destOrd="3" presId="urn:microsoft.com/office/officeart/2005/8/layout/hProcess11"/>
    <dgm:cxn modelId="{7929880D-52E8-473B-A95F-08E91E294A3A}" type="presParOf" srcId="{E99BC2B8-8A1E-46AB-BC0F-CBF740A1CBC8}" destId="{FCCD5F42-BF26-4E9E-8F7B-2460112E59C9}" srcOrd="0" destOrd="0" presId="urn:microsoft.com/office/officeart/2005/8/layout/hProcess11"/>
    <dgm:cxn modelId="{5D454010-2B81-4818-A226-21049F5A2C7A}" type="presParOf" srcId="{E99BC2B8-8A1E-46AB-BC0F-CBF740A1CBC8}" destId="{6DDAA433-548A-4957-B307-744278D8CD31}" srcOrd="1" destOrd="0" presId="urn:microsoft.com/office/officeart/2005/8/layout/hProcess11"/>
    <dgm:cxn modelId="{8C9A03E7-F2FC-46E4-9FEE-A55E8060F1B2}" type="presParOf" srcId="{6DDAA433-548A-4957-B307-744278D8CD31}" destId="{70DC5178-734D-4F15-B1C5-3A6F05D60D79}" srcOrd="0" destOrd="0" presId="urn:microsoft.com/office/officeart/2005/8/layout/hProcess11"/>
    <dgm:cxn modelId="{F4F4BC89-2ACB-4BCF-B19A-DCDEB258A4F1}" type="presParOf" srcId="{70DC5178-734D-4F15-B1C5-3A6F05D60D79}" destId="{BBAAB4EB-3408-4C9C-ADCA-2F80B64038D9}" srcOrd="0" destOrd="0" presId="urn:microsoft.com/office/officeart/2005/8/layout/hProcess11"/>
    <dgm:cxn modelId="{C2F841CE-1C68-4658-92D3-0B753C139F49}" type="presParOf" srcId="{70DC5178-734D-4F15-B1C5-3A6F05D60D79}" destId="{8D7ABBBB-29FA-460A-96B0-C7CDBA80D8F9}" srcOrd="1" destOrd="0" presId="urn:microsoft.com/office/officeart/2005/8/layout/hProcess11"/>
    <dgm:cxn modelId="{4FE05BD1-A960-4898-840C-3F9FB8802DFE}" type="presParOf" srcId="{70DC5178-734D-4F15-B1C5-3A6F05D60D79}" destId="{829F832F-213C-4736-8D3E-12987257A756}" srcOrd="2" destOrd="0" presId="urn:microsoft.com/office/officeart/2005/8/layout/hProcess11"/>
    <dgm:cxn modelId="{A3586BA4-0193-4F14-9D00-02A6791EFE6C}" type="presParOf" srcId="{6DDAA433-548A-4957-B307-744278D8CD31}" destId="{4DF71A2B-A508-4051-A8DD-DFF43A264424}" srcOrd="1" destOrd="0" presId="urn:microsoft.com/office/officeart/2005/8/layout/hProcess11"/>
    <dgm:cxn modelId="{9DDB113D-791A-427A-B700-4EB357D67444}" type="presParOf" srcId="{6DDAA433-548A-4957-B307-744278D8CD31}" destId="{5B8C992D-4D5E-41C1-AB43-487C83D822A7}" srcOrd="2" destOrd="0" presId="urn:microsoft.com/office/officeart/2005/8/layout/hProcess11"/>
    <dgm:cxn modelId="{AFECD09B-7145-4723-95E5-3EDE9450DD05}" type="presParOf" srcId="{5B8C992D-4D5E-41C1-AB43-487C83D822A7}" destId="{7BCC07AE-F4DF-420B-A5E3-08585BA9D352}" srcOrd="0" destOrd="0" presId="urn:microsoft.com/office/officeart/2005/8/layout/hProcess11"/>
    <dgm:cxn modelId="{B21D4D33-A4CB-4440-9817-C7521C2D0198}" type="presParOf" srcId="{5B8C992D-4D5E-41C1-AB43-487C83D822A7}" destId="{759C4C64-68A9-45ED-ACBD-F5916F0A074C}" srcOrd="1" destOrd="0" presId="urn:microsoft.com/office/officeart/2005/8/layout/hProcess11"/>
    <dgm:cxn modelId="{4001E3CD-D169-4935-A8E9-94750EA09D55}" type="presParOf" srcId="{5B8C992D-4D5E-41C1-AB43-487C83D822A7}" destId="{60CDBE5A-5875-4BF3-8976-320885009683}" srcOrd="2" destOrd="0" presId="urn:microsoft.com/office/officeart/2005/8/layout/hProcess11"/>
    <dgm:cxn modelId="{03AF9501-F1A5-44C3-B0C4-D69DF90ED278}" type="presParOf" srcId="{6DDAA433-548A-4957-B307-744278D8CD31}" destId="{64F7B52D-753A-4A92-BBA9-11386AE82745}" srcOrd="3" destOrd="0" presId="urn:microsoft.com/office/officeart/2005/8/layout/hProcess11"/>
    <dgm:cxn modelId="{2F27282E-F143-4F4E-8AD2-0CDF99E0FB54}" type="presParOf" srcId="{6DDAA433-548A-4957-B307-744278D8CD31}" destId="{B5F4EEF4-B023-4E99-9402-24AC5DCA4A88}" srcOrd="4" destOrd="0" presId="urn:microsoft.com/office/officeart/2005/8/layout/hProcess11"/>
    <dgm:cxn modelId="{18579DB4-BBC0-4F72-AC26-E03800E49DA7}" type="presParOf" srcId="{B5F4EEF4-B023-4E99-9402-24AC5DCA4A88}" destId="{24D58C9C-746D-4E9C-8A69-6DD82DFFC969}" srcOrd="0" destOrd="0" presId="urn:microsoft.com/office/officeart/2005/8/layout/hProcess11"/>
    <dgm:cxn modelId="{DC5E00F5-65FC-440B-9A73-80F0702DDF5B}" type="presParOf" srcId="{B5F4EEF4-B023-4E99-9402-24AC5DCA4A88}" destId="{CBDA5FBD-7310-4558-9126-664FE76D7187}" srcOrd="1" destOrd="0" presId="urn:microsoft.com/office/officeart/2005/8/layout/hProcess11"/>
    <dgm:cxn modelId="{9C0E34AC-D7EB-4B99-82FB-5AE24991FA1C}" type="presParOf" srcId="{B5F4EEF4-B023-4E99-9402-24AC5DCA4A88}" destId="{193895CD-80C1-4BBD-B48E-50B98F228A58}" srcOrd="2" destOrd="0" presId="urn:microsoft.com/office/officeart/2005/8/layout/hProcess11"/>
    <dgm:cxn modelId="{9E1D1ACC-9FB0-40D9-BE4D-DF6A7B82502A}" type="presParOf" srcId="{6DDAA433-548A-4957-B307-744278D8CD31}" destId="{280DD4FD-7898-4F6E-8246-63373A37B0E2}" srcOrd="5" destOrd="0" presId="urn:microsoft.com/office/officeart/2005/8/layout/hProcess11"/>
    <dgm:cxn modelId="{B0E6F4C2-D6A2-4FE7-978C-5B8106478CCA}" type="presParOf" srcId="{6DDAA433-548A-4957-B307-744278D8CD31}" destId="{FE01FA7D-F80E-4C02-8D6A-31C17656BCF4}" srcOrd="6" destOrd="0" presId="urn:microsoft.com/office/officeart/2005/8/layout/hProcess11"/>
    <dgm:cxn modelId="{EB984862-B30C-40EC-AC02-B3142C02205A}" type="presParOf" srcId="{FE01FA7D-F80E-4C02-8D6A-31C17656BCF4}" destId="{CDC96100-8D86-4CE6-BA89-CC21135143E9}" srcOrd="0" destOrd="0" presId="urn:microsoft.com/office/officeart/2005/8/layout/hProcess11"/>
    <dgm:cxn modelId="{2B0E0DB6-F646-4F3B-829D-1C161658957E}" type="presParOf" srcId="{FE01FA7D-F80E-4C02-8D6A-31C17656BCF4}" destId="{8F3223C2-0497-40B9-8477-DE5D2A2C0738}" srcOrd="1" destOrd="0" presId="urn:microsoft.com/office/officeart/2005/8/layout/hProcess11"/>
    <dgm:cxn modelId="{71BD8339-6C0D-4323-8A42-3E55230D6431}" type="presParOf" srcId="{FE01FA7D-F80E-4C02-8D6A-31C17656BCF4}" destId="{0F154B42-6F1D-4DF6-B097-02522646E5E6}" srcOrd="2" destOrd="0" presId="urn:microsoft.com/office/officeart/2005/8/layout/hProcess11"/>
    <dgm:cxn modelId="{E7554B8C-6C03-44E1-98F0-40524FEA13B9}" type="presParOf" srcId="{6DDAA433-548A-4957-B307-744278D8CD31}" destId="{892B3A6C-673A-454B-9D8A-701BD7442718}" srcOrd="7" destOrd="0" presId="urn:microsoft.com/office/officeart/2005/8/layout/hProcess11"/>
    <dgm:cxn modelId="{11A0FABD-8B83-4A0C-BE74-859D898247A2}" type="presParOf" srcId="{6DDAA433-548A-4957-B307-744278D8CD31}" destId="{F44BE4E8-B1E3-4482-BFE3-DC053F026CE8}" srcOrd="8" destOrd="0" presId="urn:microsoft.com/office/officeart/2005/8/layout/hProcess11"/>
    <dgm:cxn modelId="{FEAE3299-DC94-4AE5-8060-D5A96BE25A16}" type="presParOf" srcId="{F44BE4E8-B1E3-4482-BFE3-DC053F026CE8}" destId="{5E4091F0-6791-4BAF-8C65-748016EFBC88}" srcOrd="0" destOrd="0" presId="urn:microsoft.com/office/officeart/2005/8/layout/hProcess11"/>
    <dgm:cxn modelId="{B55188DE-8D40-4AAE-9A77-34196F5CF042}" type="presParOf" srcId="{F44BE4E8-B1E3-4482-BFE3-DC053F026CE8}" destId="{41F8D5B6-2F1C-45AB-9C88-C4E1712FEE69}" srcOrd="1" destOrd="0" presId="urn:microsoft.com/office/officeart/2005/8/layout/hProcess11"/>
    <dgm:cxn modelId="{A5369651-B868-4F80-B560-7E8071B7023D}" type="presParOf" srcId="{F44BE4E8-B1E3-4482-BFE3-DC053F026CE8}" destId="{E2116FC7-EC43-4A7A-B494-E29795A65240}" srcOrd="2" destOrd="0" presId="urn:microsoft.com/office/officeart/2005/8/layout/hProcess11"/>
  </dgm:cxnLst>
  <dgm:bg>
    <a:solidFill>
      <a:srgbClr val="00B0F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D0DB97-D095-4A3A-BC69-96D5B789C717}" type="doc">
      <dgm:prSet loTypeId="urn:microsoft.com/office/officeart/2008/layout/NameandTitleOrganizationalChart" loCatId="hierarchy" qsTypeId="urn:microsoft.com/office/officeart/2005/8/quickstyle/3d4" qsCatId="3D" csTypeId="urn:microsoft.com/office/officeart/2005/8/colors/accent1_2" csCatId="accent1" phldr="1"/>
      <dgm:spPr/>
      <dgm:t>
        <a:bodyPr/>
        <a:lstStyle/>
        <a:p>
          <a:endParaRPr lang="en-GB"/>
        </a:p>
      </dgm:t>
    </dgm:pt>
    <dgm:pt modelId="{6481288D-2E57-4AA3-84EB-A96DE525C370}">
      <dgm:prSet phldrT="[Text]"/>
      <dgm:spPr/>
      <dgm:t>
        <a:bodyPr/>
        <a:lstStyle/>
        <a:p>
          <a:r>
            <a:rPr lang="en-GB"/>
            <a:t>Associated Species (bycatch) and ETP interactions</a:t>
          </a:r>
        </a:p>
      </dgm:t>
    </dgm:pt>
    <dgm:pt modelId="{CFC7B398-231E-4036-AACE-344E7C2AFEEB}" type="parTrans" cxnId="{C51CB979-F2FE-4A32-A736-50225C28C466}">
      <dgm:prSet/>
      <dgm:spPr/>
      <dgm:t>
        <a:bodyPr/>
        <a:lstStyle/>
        <a:p>
          <a:endParaRPr lang="en-GB"/>
        </a:p>
      </dgm:t>
    </dgm:pt>
    <dgm:pt modelId="{133381CD-8DCB-4066-B482-5DB7246056A5}" type="sibTrans" cxnId="{C51CB979-F2FE-4A32-A736-50225C28C466}">
      <dgm:prSet custT="1"/>
      <dgm:spPr/>
      <dgm:t>
        <a:bodyPr/>
        <a:lstStyle/>
        <a:p>
          <a:pPr algn="ctr"/>
          <a:r>
            <a:rPr lang="en-GB" sz="1200" b="1" dirty="0"/>
            <a:t>Target</a:t>
          </a:r>
          <a:r>
            <a:rPr lang="en-GB" sz="1200" b="1" baseline="0" dirty="0"/>
            <a:t> Fishery Effects</a:t>
          </a:r>
          <a:endParaRPr lang="en-GB" sz="1200" b="1" dirty="0"/>
        </a:p>
      </dgm:t>
    </dgm:pt>
    <dgm:pt modelId="{97F3B5E4-C888-4BCC-A158-77AE393F7304}">
      <dgm:prSet phldrT="[Text]"/>
      <dgm:spPr/>
      <dgm:t>
        <a:bodyPr/>
        <a:lstStyle/>
        <a:p>
          <a:r>
            <a:rPr lang="en-GB"/>
            <a:t>Effects on Main Associated Species</a:t>
          </a:r>
        </a:p>
      </dgm:t>
    </dgm:pt>
    <dgm:pt modelId="{31ED236E-EC44-41F2-9223-46352EAB7F7A}" type="parTrans" cxnId="{9146A92C-0EBE-4EA0-BF08-FB16BDB72BD2}">
      <dgm:prSet/>
      <dgm:spPr/>
      <dgm:t>
        <a:bodyPr/>
        <a:lstStyle/>
        <a:p>
          <a:endParaRPr lang="en-GB"/>
        </a:p>
      </dgm:t>
    </dgm:pt>
    <dgm:pt modelId="{1B475B65-6BF1-47CB-9322-AB29AE4230C5}" type="sibTrans" cxnId="{9146A92C-0EBE-4EA0-BF08-FB16BDB72BD2}">
      <dgm:prSet/>
      <dgm:spPr/>
      <dgm:t>
        <a:bodyPr/>
        <a:lstStyle/>
        <a:p>
          <a:pPr algn="l"/>
          <a:r>
            <a:rPr lang="en-GB" dirty="0"/>
            <a:t>Top 80% of target species catch by weight (3-5 years average)</a:t>
          </a:r>
        </a:p>
      </dgm:t>
    </dgm:pt>
    <dgm:pt modelId="{874BE4CF-9DCD-4828-88BF-66CC5FCF6CF2}">
      <dgm:prSet phldrT="[Text]"/>
      <dgm:spPr/>
      <dgm:t>
        <a:bodyPr/>
        <a:lstStyle/>
        <a:p>
          <a:r>
            <a:rPr lang="en-GB"/>
            <a:t>Effects on Minor Associated Species</a:t>
          </a:r>
        </a:p>
      </dgm:t>
    </dgm:pt>
    <dgm:pt modelId="{52BAF692-C42D-4FA2-8D29-D59C9D6D2EFB}" type="parTrans" cxnId="{4359F299-903E-45EB-B760-C85D5BB3C9DF}">
      <dgm:prSet/>
      <dgm:spPr/>
      <dgm:t>
        <a:bodyPr/>
        <a:lstStyle/>
        <a:p>
          <a:endParaRPr lang="en-GB"/>
        </a:p>
      </dgm:t>
    </dgm:pt>
    <dgm:pt modelId="{2C843850-20A2-41E5-97CE-ED20234BDEB0}" type="sibTrans" cxnId="{4359F299-903E-45EB-B760-C85D5BB3C9DF}">
      <dgm:prSet custT="1"/>
      <dgm:spPr/>
      <dgm:t>
        <a:bodyPr/>
        <a:lstStyle/>
        <a:p>
          <a:pPr algn="l"/>
          <a:r>
            <a:rPr lang="en-GB" sz="1600" dirty="0"/>
            <a:t>Remaining 15% of target species catch by weight (3-5 years average)</a:t>
          </a:r>
        </a:p>
      </dgm:t>
    </dgm:pt>
    <dgm:pt modelId="{5B9D6C5C-0ED3-4DBA-98CF-578DEE426B7F}">
      <dgm:prSet phldrT="[Text]"/>
      <dgm:spPr/>
      <dgm:t>
        <a:bodyPr/>
        <a:lstStyle/>
        <a:p>
          <a:r>
            <a:rPr lang="en-GB"/>
            <a:t>Effects on ETP Species</a:t>
          </a:r>
        </a:p>
      </dgm:t>
    </dgm:pt>
    <dgm:pt modelId="{7EE19F0E-73A1-4FC5-847A-CCF95AE91538}" type="parTrans" cxnId="{E4633989-4250-4328-9F60-463B347D5E8E}">
      <dgm:prSet/>
      <dgm:spPr/>
      <dgm:t>
        <a:bodyPr/>
        <a:lstStyle/>
        <a:p>
          <a:endParaRPr lang="en-GB"/>
        </a:p>
      </dgm:t>
    </dgm:pt>
    <dgm:pt modelId="{5869E137-0998-489A-9FCF-75665B237DA5}" type="sibTrans" cxnId="{E4633989-4250-4328-9F60-463B347D5E8E}">
      <dgm:prSet/>
      <dgm:spPr/>
      <dgm:t>
        <a:bodyPr/>
        <a:lstStyle/>
        <a:p>
          <a:pPr algn="l"/>
          <a:r>
            <a:rPr lang="en-GB" dirty="0"/>
            <a:t>All ETP species affected by the fishery are  assessed</a:t>
          </a:r>
        </a:p>
      </dgm:t>
    </dgm:pt>
    <dgm:pt modelId="{39130765-C8E1-4CB9-AE86-5F477688AFDA}" type="pres">
      <dgm:prSet presAssocID="{80D0DB97-D095-4A3A-BC69-96D5B789C717}" presName="hierChild1" presStyleCnt="0">
        <dgm:presLayoutVars>
          <dgm:orgChart val="1"/>
          <dgm:chPref val="1"/>
          <dgm:dir/>
          <dgm:animOne val="branch"/>
          <dgm:animLvl val="lvl"/>
          <dgm:resizeHandles/>
        </dgm:presLayoutVars>
      </dgm:prSet>
      <dgm:spPr/>
      <dgm:t>
        <a:bodyPr/>
        <a:lstStyle/>
        <a:p>
          <a:endParaRPr lang="en-US"/>
        </a:p>
      </dgm:t>
    </dgm:pt>
    <dgm:pt modelId="{26853FF9-A7AB-4960-94EE-2103AC80CE73}" type="pres">
      <dgm:prSet presAssocID="{6481288D-2E57-4AA3-84EB-A96DE525C370}" presName="hierRoot1" presStyleCnt="0">
        <dgm:presLayoutVars>
          <dgm:hierBranch val="init"/>
        </dgm:presLayoutVars>
      </dgm:prSet>
      <dgm:spPr/>
    </dgm:pt>
    <dgm:pt modelId="{C1C69C00-EB35-480F-B1C6-C345ACBD6E20}" type="pres">
      <dgm:prSet presAssocID="{6481288D-2E57-4AA3-84EB-A96DE525C370}" presName="rootComposite1" presStyleCnt="0"/>
      <dgm:spPr/>
    </dgm:pt>
    <dgm:pt modelId="{1D7292D0-E553-4593-8194-286D74334CD9}" type="pres">
      <dgm:prSet presAssocID="{6481288D-2E57-4AA3-84EB-A96DE525C370}" presName="rootText1" presStyleLbl="node0" presStyleIdx="0" presStyleCnt="1" custLinFactNeighborX="1451">
        <dgm:presLayoutVars>
          <dgm:chMax/>
          <dgm:chPref val="3"/>
        </dgm:presLayoutVars>
      </dgm:prSet>
      <dgm:spPr/>
      <dgm:t>
        <a:bodyPr/>
        <a:lstStyle/>
        <a:p>
          <a:endParaRPr lang="en-US"/>
        </a:p>
      </dgm:t>
    </dgm:pt>
    <dgm:pt modelId="{55A0D42D-1B35-4A9A-9270-33C3DA4024E0}" type="pres">
      <dgm:prSet presAssocID="{6481288D-2E57-4AA3-84EB-A96DE525C370}" presName="titleText1" presStyleLbl="fgAcc0" presStyleIdx="0" presStyleCnt="1" custScaleX="116294" custScaleY="72140" custLinFactNeighborX="7026" custLinFactNeighborY="22000">
        <dgm:presLayoutVars>
          <dgm:chMax val="0"/>
          <dgm:chPref val="0"/>
        </dgm:presLayoutVars>
      </dgm:prSet>
      <dgm:spPr/>
      <dgm:t>
        <a:bodyPr/>
        <a:lstStyle/>
        <a:p>
          <a:endParaRPr lang="en-US"/>
        </a:p>
      </dgm:t>
    </dgm:pt>
    <dgm:pt modelId="{6016E3EF-E192-4F1D-9E3D-D1D5CD00A222}" type="pres">
      <dgm:prSet presAssocID="{6481288D-2E57-4AA3-84EB-A96DE525C370}" presName="rootConnector1" presStyleLbl="node1" presStyleIdx="0" presStyleCnt="3"/>
      <dgm:spPr/>
      <dgm:t>
        <a:bodyPr/>
        <a:lstStyle/>
        <a:p>
          <a:endParaRPr lang="en-US"/>
        </a:p>
      </dgm:t>
    </dgm:pt>
    <dgm:pt modelId="{B6980F44-9138-46CB-A7BC-749DFBA0800D}" type="pres">
      <dgm:prSet presAssocID="{6481288D-2E57-4AA3-84EB-A96DE525C370}" presName="hierChild2" presStyleCnt="0"/>
      <dgm:spPr/>
    </dgm:pt>
    <dgm:pt modelId="{A4689646-9AEF-462E-8DCF-DCBD17A07E3D}" type="pres">
      <dgm:prSet presAssocID="{31ED236E-EC44-41F2-9223-46352EAB7F7A}" presName="Name37" presStyleLbl="parChTrans1D2" presStyleIdx="0" presStyleCnt="3"/>
      <dgm:spPr/>
      <dgm:t>
        <a:bodyPr/>
        <a:lstStyle/>
        <a:p>
          <a:endParaRPr lang="en-US"/>
        </a:p>
      </dgm:t>
    </dgm:pt>
    <dgm:pt modelId="{8555FB61-4698-40A4-82B5-EED1B46B79A3}" type="pres">
      <dgm:prSet presAssocID="{97F3B5E4-C888-4BCC-A158-77AE393F7304}" presName="hierRoot2" presStyleCnt="0">
        <dgm:presLayoutVars>
          <dgm:hierBranch val="init"/>
        </dgm:presLayoutVars>
      </dgm:prSet>
      <dgm:spPr/>
    </dgm:pt>
    <dgm:pt modelId="{09D6DC4E-4061-46E1-9726-9EDB37B4418F}" type="pres">
      <dgm:prSet presAssocID="{97F3B5E4-C888-4BCC-A158-77AE393F7304}" presName="rootComposite" presStyleCnt="0"/>
      <dgm:spPr/>
    </dgm:pt>
    <dgm:pt modelId="{5AB65117-887A-4E1C-AF57-B285549C45E5}" type="pres">
      <dgm:prSet presAssocID="{97F3B5E4-C888-4BCC-A158-77AE393F7304}" presName="rootText" presStyleLbl="node1" presStyleIdx="0" presStyleCnt="3">
        <dgm:presLayoutVars>
          <dgm:chMax/>
          <dgm:chPref val="3"/>
        </dgm:presLayoutVars>
      </dgm:prSet>
      <dgm:spPr/>
      <dgm:t>
        <a:bodyPr/>
        <a:lstStyle/>
        <a:p>
          <a:endParaRPr lang="en-US"/>
        </a:p>
      </dgm:t>
    </dgm:pt>
    <dgm:pt modelId="{7FA8FED3-654E-4E2E-A129-107C4EFEC4E4}" type="pres">
      <dgm:prSet presAssocID="{97F3B5E4-C888-4BCC-A158-77AE393F7304}" presName="titleText2" presStyleLbl="fgAcc1" presStyleIdx="0" presStyleCnt="3" custScaleX="122378" custScaleY="241589" custLinFactY="9143" custLinFactNeighborX="4635" custLinFactNeighborY="100000">
        <dgm:presLayoutVars>
          <dgm:chMax val="0"/>
          <dgm:chPref val="0"/>
        </dgm:presLayoutVars>
      </dgm:prSet>
      <dgm:spPr/>
      <dgm:t>
        <a:bodyPr/>
        <a:lstStyle/>
        <a:p>
          <a:endParaRPr lang="en-US"/>
        </a:p>
      </dgm:t>
    </dgm:pt>
    <dgm:pt modelId="{41ADE1E4-3B07-450B-BEF8-C64D6AD61E57}" type="pres">
      <dgm:prSet presAssocID="{97F3B5E4-C888-4BCC-A158-77AE393F7304}" presName="rootConnector" presStyleLbl="node2" presStyleIdx="0" presStyleCnt="0"/>
      <dgm:spPr/>
      <dgm:t>
        <a:bodyPr/>
        <a:lstStyle/>
        <a:p>
          <a:endParaRPr lang="en-US"/>
        </a:p>
      </dgm:t>
    </dgm:pt>
    <dgm:pt modelId="{15847B27-6C83-4748-A86B-B0BDD547D6D1}" type="pres">
      <dgm:prSet presAssocID="{97F3B5E4-C888-4BCC-A158-77AE393F7304}" presName="hierChild4" presStyleCnt="0"/>
      <dgm:spPr/>
    </dgm:pt>
    <dgm:pt modelId="{54C1FFE5-7CC7-4067-8126-A61CF2D4F5F1}" type="pres">
      <dgm:prSet presAssocID="{97F3B5E4-C888-4BCC-A158-77AE393F7304}" presName="hierChild5" presStyleCnt="0"/>
      <dgm:spPr/>
    </dgm:pt>
    <dgm:pt modelId="{7AB9AC2F-6FCA-4F7E-99B9-CFB789310886}" type="pres">
      <dgm:prSet presAssocID="{52BAF692-C42D-4FA2-8D29-D59C9D6D2EFB}" presName="Name37" presStyleLbl="parChTrans1D2" presStyleIdx="1" presStyleCnt="3"/>
      <dgm:spPr/>
      <dgm:t>
        <a:bodyPr/>
        <a:lstStyle/>
        <a:p>
          <a:endParaRPr lang="en-US"/>
        </a:p>
      </dgm:t>
    </dgm:pt>
    <dgm:pt modelId="{412E9C27-AE55-456C-8E33-F9CAEB251257}" type="pres">
      <dgm:prSet presAssocID="{874BE4CF-9DCD-4828-88BF-66CC5FCF6CF2}" presName="hierRoot2" presStyleCnt="0">
        <dgm:presLayoutVars>
          <dgm:hierBranch val="init"/>
        </dgm:presLayoutVars>
      </dgm:prSet>
      <dgm:spPr/>
    </dgm:pt>
    <dgm:pt modelId="{CC26D754-2CC5-46CD-A3C9-824082D23CA2}" type="pres">
      <dgm:prSet presAssocID="{874BE4CF-9DCD-4828-88BF-66CC5FCF6CF2}" presName="rootComposite" presStyleCnt="0"/>
      <dgm:spPr/>
    </dgm:pt>
    <dgm:pt modelId="{0F03B976-664E-4500-AC7F-4E9B5CFBAFAD}" type="pres">
      <dgm:prSet presAssocID="{874BE4CF-9DCD-4828-88BF-66CC5FCF6CF2}" presName="rootText" presStyleLbl="node1" presStyleIdx="1" presStyleCnt="3">
        <dgm:presLayoutVars>
          <dgm:chMax/>
          <dgm:chPref val="3"/>
        </dgm:presLayoutVars>
      </dgm:prSet>
      <dgm:spPr/>
      <dgm:t>
        <a:bodyPr/>
        <a:lstStyle/>
        <a:p>
          <a:endParaRPr lang="en-US"/>
        </a:p>
      </dgm:t>
    </dgm:pt>
    <dgm:pt modelId="{47DAFC72-07F1-47B5-A8D3-DA4DB991C32E}" type="pres">
      <dgm:prSet presAssocID="{874BE4CF-9DCD-4828-88BF-66CC5FCF6CF2}" presName="titleText2" presStyleLbl="fgAcc1" presStyleIdx="1" presStyleCnt="3" custScaleX="118194" custScaleY="227969" custLinFactNeighborX="14193" custLinFactNeighborY="98928">
        <dgm:presLayoutVars>
          <dgm:chMax val="0"/>
          <dgm:chPref val="0"/>
        </dgm:presLayoutVars>
      </dgm:prSet>
      <dgm:spPr/>
      <dgm:t>
        <a:bodyPr/>
        <a:lstStyle/>
        <a:p>
          <a:endParaRPr lang="en-US"/>
        </a:p>
      </dgm:t>
    </dgm:pt>
    <dgm:pt modelId="{F4E8B326-9C99-44B0-932B-A3AD3231FD95}" type="pres">
      <dgm:prSet presAssocID="{874BE4CF-9DCD-4828-88BF-66CC5FCF6CF2}" presName="rootConnector" presStyleLbl="node2" presStyleIdx="0" presStyleCnt="0"/>
      <dgm:spPr/>
      <dgm:t>
        <a:bodyPr/>
        <a:lstStyle/>
        <a:p>
          <a:endParaRPr lang="en-US"/>
        </a:p>
      </dgm:t>
    </dgm:pt>
    <dgm:pt modelId="{F63377E9-8A00-4327-A454-D98F7932CD09}" type="pres">
      <dgm:prSet presAssocID="{874BE4CF-9DCD-4828-88BF-66CC5FCF6CF2}" presName="hierChild4" presStyleCnt="0"/>
      <dgm:spPr/>
    </dgm:pt>
    <dgm:pt modelId="{7536F11A-3239-4EAF-AE42-0A064F3396A0}" type="pres">
      <dgm:prSet presAssocID="{874BE4CF-9DCD-4828-88BF-66CC5FCF6CF2}" presName="hierChild5" presStyleCnt="0"/>
      <dgm:spPr/>
    </dgm:pt>
    <dgm:pt modelId="{E74B6694-F429-423D-BF2B-BF9791DF29F7}" type="pres">
      <dgm:prSet presAssocID="{7EE19F0E-73A1-4FC5-847A-CCF95AE91538}" presName="Name37" presStyleLbl="parChTrans1D2" presStyleIdx="2" presStyleCnt="3"/>
      <dgm:spPr/>
      <dgm:t>
        <a:bodyPr/>
        <a:lstStyle/>
        <a:p>
          <a:endParaRPr lang="en-US"/>
        </a:p>
      </dgm:t>
    </dgm:pt>
    <dgm:pt modelId="{6F9F6647-EF00-426A-A9CA-235D4F84421B}" type="pres">
      <dgm:prSet presAssocID="{5B9D6C5C-0ED3-4DBA-98CF-578DEE426B7F}" presName="hierRoot2" presStyleCnt="0">
        <dgm:presLayoutVars>
          <dgm:hierBranch val="init"/>
        </dgm:presLayoutVars>
      </dgm:prSet>
      <dgm:spPr/>
    </dgm:pt>
    <dgm:pt modelId="{D97100EC-F2DA-4818-AFBE-35DBB4B496C4}" type="pres">
      <dgm:prSet presAssocID="{5B9D6C5C-0ED3-4DBA-98CF-578DEE426B7F}" presName="rootComposite" presStyleCnt="0"/>
      <dgm:spPr/>
    </dgm:pt>
    <dgm:pt modelId="{BFAD3B9D-E818-4912-92F3-76A52D8DBB03}" type="pres">
      <dgm:prSet presAssocID="{5B9D6C5C-0ED3-4DBA-98CF-578DEE426B7F}" presName="rootText" presStyleLbl="node1" presStyleIdx="2" presStyleCnt="3">
        <dgm:presLayoutVars>
          <dgm:chMax/>
          <dgm:chPref val="3"/>
        </dgm:presLayoutVars>
      </dgm:prSet>
      <dgm:spPr/>
      <dgm:t>
        <a:bodyPr/>
        <a:lstStyle/>
        <a:p>
          <a:endParaRPr lang="en-US"/>
        </a:p>
      </dgm:t>
    </dgm:pt>
    <dgm:pt modelId="{0BEB054B-6CB9-45CC-BAB9-5B7F2243C3BD}" type="pres">
      <dgm:prSet presAssocID="{5B9D6C5C-0ED3-4DBA-98CF-578DEE426B7F}" presName="titleText2" presStyleLbl="fgAcc1" presStyleIdx="2" presStyleCnt="3" custScaleY="242440" custLinFactNeighborX="4414" custLinFactNeighborY="96980">
        <dgm:presLayoutVars>
          <dgm:chMax val="0"/>
          <dgm:chPref val="0"/>
        </dgm:presLayoutVars>
      </dgm:prSet>
      <dgm:spPr/>
      <dgm:t>
        <a:bodyPr/>
        <a:lstStyle/>
        <a:p>
          <a:endParaRPr lang="en-US"/>
        </a:p>
      </dgm:t>
    </dgm:pt>
    <dgm:pt modelId="{10D11392-9ED1-40A4-A3D5-674F52A8810B}" type="pres">
      <dgm:prSet presAssocID="{5B9D6C5C-0ED3-4DBA-98CF-578DEE426B7F}" presName="rootConnector" presStyleLbl="node2" presStyleIdx="0" presStyleCnt="0"/>
      <dgm:spPr/>
      <dgm:t>
        <a:bodyPr/>
        <a:lstStyle/>
        <a:p>
          <a:endParaRPr lang="en-US"/>
        </a:p>
      </dgm:t>
    </dgm:pt>
    <dgm:pt modelId="{669E2276-5993-463D-9A46-D757529DB58C}" type="pres">
      <dgm:prSet presAssocID="{5B9D6C5C-0ED3-4DBA-98CF-578DEE426B7F}" presName="hierChild4" presStyleCnt="0"/>
      <dgm:spPr/>
    </dgm:pt>
    <dgm:pt modelId="{E9293FBB-32D4-4949-AC9A-D80FCD798B90}" type="pres">
      <dgm:prSet presAssocID="{5B9D6C5C-0ED3-4DBA-98CF-578DEE426B7F}" presName="hierChild5" presStyleCnt="0"/>
      <dgm:spPr/>
    </dgm:pt>
    <dgm:pt modelId="{0EFBC372-7748-471D-BBFA-AAAE56F3D6C5}" type="pres">
      <dgm:prSet presAssocID="{6481288D-2E57-4AA3-84EB-A96DE525C370}" presName="hierChild3" presStyleCnt="0"/>
      <dgm:spPr/>
    </dgm:pt>
  </dgm:ptLst>
  <dgm:cxnLst>
    <dgm:cxn modelId="{C51CB979-F2FE-4A32-A736-50225C28C466}" srcId="{80D0DB97-D095-4A3A-BC69-96D5B789C717}" destId="{6481288D-2E57-4AA3-84EB-A96DE525C370}" srcOrd="0" destOrd="0" parTransId="{CFC7B398-231E-4036-AACE-344E7C2AFEEB}" sibTransId="{133381CD-8DCB-4066-B482-5DB7246056A5}"/>
    <dgm:cxn modelId="{4010C0FC-93B0-4D92-BBA1-D2FA9FE9BACA}" type="presOf" srcId="{31ED236E-EC44-41F2-9223-46352EAB7F7A}" destId="{A4689646-9AEF-462E-8DCF-DCBD17A07E3D}" srcOrd="0" destOrd="0" presId="urn:microsoft.com/office/officeart/2008/layout/NameandTitleOrganizationalChart"/>
    <dgm:cxn modelId="{CEC094D8-A714-4BED-A3F2-FF2ED2E64F38}" type="presOf" srcId="{874BE4CF-9DCD-4828-88BF-66CC5FCF6CF2}" destId="{F4E8B326-9C99-44B0-932B-A3AD3231FD95}" srcOrd="1" destOrd="0" presId="urn:microsoft.com/office/officeart/2008/layout/NameandTitleOrganizationalChart"/>
    <dgm:cxn modelId="{9146A92C-0EBE-4EA0-BF08-FB16BDB72BD2}" srcId="{6481288D-2E57-4AA3-84EB-A96DE525C370}" destId="{97F3B5E4-C888-4BCC-A158-77AE393F7304}" srcOrd="0" destOrd="0" parTransId="{31ED236E-EC44-41F2-9223-46352EAB7F7A}" sibTransId="{1B475B65-6BF1-47CB-9322-AB29AE4230C5}"/>
    <dgm:cxn modelId="{38708FF8-2761-4308-8F67-8B423FDBFBB4}" type="presOf" srcId="{6481288D-2E57-4AA3-84EB-A96DE525C370}" destId="{6016E3EF-E192-4F1D-9E3D-D1D5CD00A222}" srcOrd="1" destOrd="0" presId="urn:microsoft.com/office/officeart/2008/layout/NameandTitleOrganizationalChart"/>
    <dgm:cxn modelId="{8CCC067D-EA39-4554-BA6D-D7344E8B5AAC}" type="presOf" srcId="{133381CD-8DCB-4066-B482-5DB7246056A5}" destId="{55A0D42D-1B35-4A9A-9270-33C3DA4024E0}" srcOrd="0" destOrd="0" presId="urn:microsoft.com/office/officeart/2008/layout/NameandTitleOrganizationalChart"/>
    <dgm:cxn modelId="{E4633989-4250-4328-9F60-463B347D5E8E}" srcId="{6481288D-2E57-4AA3-84EB-A96DE525C370}" destId="{5B9D6C5C-0ED3-4DBA-98CF-578DEE426B7F}" srcOrd="2" destOrd="0" parTransId="{7EE19F0E-73A1-4FC5-847A-CCF95AE91538}" sibTransId="{5869E137-0998-489A-9FCF-75665B237DA5}"/>
    <dgm:cxn modelId="{579BD167-490B-4C4D-ADB5-5CB70D4C0AE3}" type="presOf" srcId="{5869E137-0998-489A-9FCF-75665B237DA5}" destId="{0BEB054B-6CB9-45CC-BAB9-5B7F2243C3BD}" srcOrd="0" destOrd="0" presId="urn:microsoft.com/office/officeart/2008/layout/NameandTitleOrganizationalChart"/>
    <dgm:cxn modelId="{FE0638D3-9835-4BFF-9421-35D7759E8397}" type="presOf" srcId="{2C843850-20A2-41E5-97CE-ED20234BDEB0}" destId="{47DAFC72-07F1-47B5-A8D3-DA4DB991C32E}" srcOrd="0" destOrd="0" presId="urn:microsoft.com/office/officeart/2008/layout/NameandTitleOrganizationalChart"/>
    <dgm:cxn modelId="{41FB00A8-E16F-4313-BA81-AF5ED5E25032}" type="presOf" srcId="{6481288D-2E57-4AA3-84EB-A96DE525C370}" destId="{1D7292D0-E553-4593-8194-286D74334CD9}" srcOrd="0" destOrd="0" presId="urn:microsoft.com/office/officeart/2008/layout/NameandTitleOrganizationalChart"/>
    <dgm:cxn modelId="{63872B49-73C0-4167-AD7C-55DA60FDEF53}" type="presOf" srcId="{52BAF692-C42D-4FA2-8D29-D59C9D6D2EFB}" destId="{7AB9AC2F-6FCA-4F7E-99B9-CFB789310886}" srcOrd="0" destOrd="0" presId="urn:microsoft.com/office/officeart/2008/layout/NameandTitleOrganizationalChart"/>
    <dgm:cxn modelId="{180C448D-31A8-47E5-B7AE-E28951AB226E}" type="presOf" srcId="{7EE19F0E-73A1-4FC5-847A-CCF95AE91538}" destId="{E74B6694-F429-423D-BF2B-BF9791DF29F7}" srcOrd="0" destOrd="0" presId="urn:microsoft.com/office/officeart/2008/layout/NameandTitleOrganizationalChart"/>
    <dgm:cxn modelId="{49C71477-DC56-4043-A179-5FDEB9A7D426}" type="presOf" srcId="{5B9D6C5C-0ED3-4DBA-98CF-578DEE426B7F}" destId="{BFAD3B9D-E818-4912-92F3-76A52D8DBB03}" srcOrd="0" destOrd="0" presId="urn:microsoft.com/office/officeart/2008/layout/NameandTitleOrganizationalChart"/>
    <dgm:cxn modelId="{4AC3017D-E325-4F3D-8C41-AC064D6739F8}" type="presOf" srcId="{97F3B5E4-C888-4BCC-A158-77AE393F7304}" destId="{5AB65117-887A-4E1C-AF57-B285549C45E5}" srcOrd="0" destOrd="0" presId="urn:microsoft.com/office/officeart/2008/layout/NameandTitleOrganizationalChart"/>
    <dgm:cxn modelId="{B4C3ECE5-03E3-4AD4-8E0D-015330C96670}" type="presOf" srcId="{5B9D6C5C-0ED3-4DBA-98CF-578DEE426B7F}" destId="{10D11392-9ED1-40A4-A3D5-674F52A8810B}" srcOrd="1" destOrd="0" presId="urn:microsoft.com/office/officeart/2008/layout/NameandTitleOrganizationalChart"/>
    <dgm:cxn modelId="{6C7B9DAF-FD54-4730-B9C2-61A38D54B820}" type="presOf" srcId="{80D0DB97-D095-4A3A-BC69-96D5B789C717}" destId="{39130765-C8E1-4CB9-AE86-5F477688AFDA}" srcOrd="0" destOrd="0" presId="urn:microsoft.com/office/officeart/2008/layout/NameandTitleOrganizationalChart"/>
    <dgm:cxn modelId="{40285818-E56D-4D3C-9769-6052B5375C70}" type="presOf" srcId="{1B475B65-6BF1-47CB-9322-AB29AE4230C5}" destId="{7FA8FED3-654E-4E2E-A129-107C4EFEC4E4}" srcOrd="0" destOrd="0" presId="urn:microsoft.com/office/officeart/2008/layout/NameandTitleOrganizationalChart"/>
    <dgm:cxn modelId="{E7AFADCA-7F74-4D89-B87A-E4D4652148DB}" type="presOf" srcId="{97F3B5E4-C888-4BCC-A158-77AE393F7304}" destId="{41ADE1E4-3B07-450B-BEF8-C64D6AD61E57}" srcOrd="1" destOrd="0" presId="urn:microsoft.com/office/officeart/2008/layout/NameandTitleOrganizationalChart"/>
    <dgm:cxn modelId="{4359F299-903E-45EB-B760-C85D5BB3C9DF}" srcId="{6481288D-2E57-4AA3-84EB-A96DE525C370}" destId="{874BE4CF-9DCD-4828-88BF-66CC5FCF6CF2}" srcOrd="1" destOrd="0" parTransId="{52BAF692-C42D-4FA2-8D29-D59C9D6D2EFB}" sibTransId="{2C843850-20A2-41E5-97CE-ED20234BDEB0}"/>
    <dgm:cxn modelId="{786F0ACF-1F22-41F1-A170-04B3D3C8C31C}" type="presOf" srcId="{874BE4CF-9DCD-4828-88BF-66CC5FCF6CF2}" destId="{0F03B976-664E-4500-AC7F-4E9B5CFBAFAD}" srcOrd="0" destOrd="0" presId="urn:microsoft.com/office/officeart/2008/layout/NameandTitleOrganizationalChart"/>
    <dgm:cxn modelId="{DFC8077E-4349-4544-A28F-5436C0EF18F8}" type="presParOf" srcId="{39130765-C8E1-4CB9-AE86-5F477688AFDA}" destId="{26853FF9-A7AB-4960-94EE-2103AC80CE73}" srcOrd="0" destOrd="0" presId="urn:microsoft.com/office/officeart/2008/layout/NameandTitleOrganizationalChart"/>
    <dgm:cxn modelId="{3956BBDA-AEC5-41D1-82F2-DA27A6CDD0CD}" type="presParOf" srcId="{26853FF9-A7AB-4960-94EE-2103AC80CE73}" destId="{C1C69C00-EB35-480F-B1C6-C345ACBD6E20}" srcOrd="0" destOrd="0" presId="urn:microsoft.com/office/officeart/2008/layout/NameandTitleOrganizationalChart"/>
    <dgm:cxn modelId="{ABA29443-2B02-4ED4-BB91-CCDE07EA8B9F}" type="presParOf" srcId="{C1C69C00-EB35-480F-B1C6-C345ACBD6E20}" destId="{1D7292D0-E553-4593-8194-286D74334CD9}" srcOrd="0" destOrd="0" presId="urn:microsoft.com/office/officeart/2008/layout/NameandTitleOrganizationalChart"/>
    <dgm:cxn modelId="{BD1E508D-BC99-4938-B2B2-2E51976A6A62}" type="presParOf" srcId="{C1C69C00-EB35-480F-B1C6-C345ACBD6E20}" destId="{55A0D42D-1B35-4A9A-9270-33C3DA4024E0}" srcOrd="1" destOrd="0" presId="urn:microsoft.com/office/officeart/2008/layout/NameandTitleOrganizationalChart"/>
    <dgm:cxn modelId="{857BC781-9F34-48F8-8F21-DCB48C6E7F1E}" type="presParOf" srcId="{C1C69C00-EB35-480F-B1C6-C345ACBD6E20}" destId="{6016E3EF-E192-4F1D-9E3D-D1D5CD00A222}" srcOrd="2" destOrd="0" presId="urn:microsoft.com/office/officeart/2008/layout/NameandTitleOrganizationalChart"/>
    <dgm:cxn modelId="{8D276137-A6DC-41A2-B0F7-46C91D6601FB}" type="presParOf" srcId="{26853FF9-A7AB-4960-94EE-2103AC80CE73}" destId="{B6980F44-9138-46CB-A7BC-749DFBA0800D}" srcOrd="1" destOrd="0" presId="urn:microsoft.com/office/officeart/2008/layout/NameandTitleOrganizationalChart"/>
    <dgm:cxn modelId="{08EA40BC-94B1-4108-8D4A-713AB71D388B}" type="presParOf" srcId="{B6980F44-9138-46CB-A7BC-749DFBA0800D}" destId="{A4689646-9AEF-462E-8DCF-DCBD17A07E3D}" srcOrd="0" destOrd="0" presId="urn:microsoft.com/office/officeart/2008/layout/NameandTitleOrganizationalChart"/>
    <dgm:cxn modelId="{78BA3386-99A1-4258-B036-1B6C2A13B47C}" type="presParOf" srcId="{B6980F44-9138-46CB-A7BC-749DFBA0800D}" destId="{8555FB61-4698-40A4-82B5-EED1B46B79A3}" srcOrd="1" destOrd="0" presId="urn:microsoft.com/office/officeart/2008/layout/NameandTitleOrganizationalChart"/>
    <dgm:cxn modelId="{C2E58089-A692-4C4F-94B8-612041D44B86}" type="presParOf" srcId="{8555FB61-4698-40A4-82B5-EED1B46B79A3}" destId="{09D6DC4E-4061-46E1-9726-9EDB37B4418F}" srcOrd="0" destOrd="0" presId="urn:microsoft.com/office/officeart/2008/layout/NameandTitleOrganizationalChart"/>
    <dgm:cxn modelId="{4A567DE3-5B3F-48F1-91F3-454B805623F0}" type="presParOf" srcId="{09D6DC4E-4061-46E1-9726-9EDB37B4418F}" destId="{5AB65117-887A-4E1C-AF57-B285549C45E5}" srcOrd="0" destOrd="0" presId="urn:microsoft.com/office/officeart/2008/layout/NameandTitleOrganizationalChart"/>
    <dgm:cxn modelId="{4FEC489D-0F97-4390-A7F9-F0E47CBD0C48}" type="presParOf" srcId="{09D6DC4E-4061-46E1-9726-9EDB37B4418F}" destId="{7FA8FED3-654E-4E2E-A129-107C4EFEC4E4}" srcOrd="1" destOrd="0" presId="urn:microsoft.com/office/officeart/2008/layout/NameandTitleOrganizationalChart"/>
    <dgm:cxn modelId="{43B564E1-E469-4008-85D5-663EC519DA27}" type="presParOf" srcId="{09D6DC4E-4061-46E1-9726-9EDB37B4418F}" destId="{41ADE1E4-3B07-450B-BEF8-C64D6AD61E57}" srcOrd="2" destOrd="0" presId="urn:microsoft.com/office/officeart/2008/layout/NameandTitleOrganizationalChart"/>
    <dgm:cxn modelId="{900F74D6-FF1B-4CAF-A975-B7C269F9E879}" type="presParOf" srcId="{8555FB61-4698-40A4-82B5-EED1B46B79A3}" destId="{15847B27-6C83-4748-A86B-B0BDD547D6D1}" srcOrd="1" destOrd="0" presId="urn:microsoft.com/office/officeart/2008/layout/NameandTitleOrganizationalChart"/>
    <dgm:cxn modelId="{63C02359-7BF6-40B4-8014-8AB29EC9092B}" type="presParOf" srcId="{8555FB61-4698-40A4-82B5-EED1B46B79A3}" destId="{54C1FFE5-7CC7-4067-8126-A61CF2D4F5F1}" srcOrd="2" destOrd="0" presId="urn:microsoft.com/office/officeart/2008/layout/NameandTitleOrganizationalChart"/>
    <dgm:cxn modelId="{CE80E3FD-EB53-4249-9ABB-497FA9C8A620}" type="presParOf" srcId="{B6980F44-9138-46CB-A7BC-749DFBA0800D}" destId="{7AB9AC2F-6FCA-4F7E-99B9-CFB789310886}" srcOrd="2" destOrd="0" presId="urn:microsoft.com/office/officeart/2008/layout/NameandTitleOrganizationalChart"/>
    <dgm:cxn modelId="{686F49C9-A553-4373-8A5E-743C2BF25195}" type="presParOf" srcId="{B6980F44-9138-46CB-A7BC-749DFBA0800D}" destId="{412E9C27-AE55-456C-8E33-F9CAEB251257}" srcOrd="3" destOrd="0" presId="urn:microsoft.com/office/officeart/2008/layout/NameandTitleOrganizationalChart"/>
    <dgm:cxn modelId="{5D9393FA-7019-4526-9CE9-4DE95374E564}" type="presParOf" srcId="{412E9C27-AE55-456C-8E33-F9CAEB251257}" destId="{CC26D754-2CC5-46CD-A3C9-824082D23CA2}" srcOrd="0" destOrd="0" presId="urn:microsoft.com/office/officeart/2008/layout/NameandTitleOrganizationalChart"/>
    <dgm:cxn modelId="{615FF803-818C-4BEC-B32F-3BF959AD7029}" type="presParOf" srcId="{CC26D754-2CC5-46CD-A3C9-824082D23CA2}" destId="{0F03B976-664E-4500-AC7F-4E9B5CFBAFAD}" srcOrd="0" destOrd="0" presId="urn:microsoft.com/office/officeart/2008/layout/NameandTitleOrganizationalChart"/>
    <dgm:cxn modelId="{44F54E98-7E14-48D1-B77D-4A6AA874B6EB}" type="presParOf" srcId="{CC26D754-2CC5-46CD-A3C9-824082D23CA2}" destId="{47DAFC72-07F1-47B5-A8D3-DA4DB991C32E}" srcOrd="1" destOrd="0" presId="urn:microsoft.com/office/officeart/2008/layout/NameandTitleOrganizationalChart"/>
    <dgm:cxn modelId="{D05C0055-0C77-421C-85E4-511A5DBFC7CB}" type="presParOf" srcId="{CC26D754-2CC5-46CD-A3C9-824082D23CA2}" destId="{F4E8B326-9C99-44B0-932B-A3AD3231FD95}" srcOrd="2" destOrd="0" presId="urn:microsoft.com/office/officeart/2008/layout/NameandTitleOrganizationalChart"/>
    <dgm:cxn modelId="{1EF70330-F4AC-466C-9DCC-15FA7A1BB3CB}" type="presParOf" srcId="{412E9C27-AE55-456C-8E33-F9CAEB251257}" destId="{F63377E9-8A00-4327-A454-D98F7932CD09}" srcOrd="1" destOrd="0" presId="urn:microsoft.com/office/officeart/2008/layout/NameandTitleOrganizationalChart"/>
    <dgm:cxn modelId="{E34C128D-AA62-42A3-A4EF-20B2225F8718}" type="presParOf" srcId="{412E9C27-AE55-456C-8E33-F9CAEB251257}" destId="{7536F11A-3239-4EAF-AE42-0A064F3396A0}" srcOrd="2" destOrd="0" presId="urn:microsoft.com/office/officeart/2008/layout/NameandTitleOrganizationalChart"/>
    <dgm:cxn modelId="{2FB0360E-1169-4E9D-9C3A-851E4F0B6834}" type="presParOf" srcId="{B6980F44-9138-46CB-A7BC-749DFBA0800D}" destId="{E74B6694-F429-423D-BF2B-BF9791DF29F7}" srcOrd="4" destOrd="0" presId="urn:microsoft.com/office/officeart/2008/layout/NameandTitleOrganizationalChart"/>
    <dgm:cxn modelId="{37DA6D6A-18EE-4C9F-A6CA-0AE9B02CAFBA}" type="presParOf" srcId="{B6980F44-9138-46CB-A7BC-749DFBA0800D}" destId="{6F9F6647-EF00-426A-A9CA-235D4F84421B}" srcOrd="5" destOrd="0" presId="urn:microsoft.com/office/officeart/2008/layout/NameandTitleOrganizationalChart"/>
    <dgm:cxn modelId="{D3937B00-6C04-4091-B83A-86EE0EF01E1D}" type="presParOf" srcId="{6F9F6647-EF00-426A-A9CA-235D4F84421B}" destId="{D97100EC-F2DA-4818-AFBE-35DBB4B496C4}" srcOrd="0" destOrd="0" presId="urn:microsoft.com/office/officeart/2008/layout/NameandTitleOrganizationalChart"/>
    <dgm:cxn modelId="{8B880EA3-B9D5-4769-B186-43D96914DA80}" type="presParOf" srcId="{D97100EC-F2DA-4818-AFBE-35DBB4B496C4}" destId="{BFAD3B9D-E818-4912-92F3-76A52D8DBB03}" srcOrd="0" destOrd="0" presId="urn:microsoft.com/office/officeart/2008/layout/NameandTitleOrganizationalChart"/>
    <dgm:cxn modelId="{8CCFEFE3-07E3-4A71-912B-9BBBD4CF8ACF}" type="presParOf" srcId="{D97100EC-F2DA-4818-AFBE-35DBB4B496C4}" destId="{0BEB054B-6CB9-45CC-BAB9-5B7F2243C3BD}" srcOrd="1" destOrd="0" presId="urn:microsoft.com/office/officeart/2008/layout/NameandTitleOrganizationalChart"/>
    <dgm:cxn modelId="{399809B5-0354-40A0-85D2-0A5E33C55D79}" type="presParOf" srcId="{D97100EC-F2DA-4818-AFBE-35DBB4B496C4}" destId="{10D11392-9ED1-40A4-A3D5-674F52A8810B}" srcOrd="2" destOrd="0" presId="urn:microsoft.com/office/officeart/2008/layout/NameandTitleOrganizationalChart"/>
    <dgm:cxn modelId="{766D2A1A-6F50-4985-AB53-9B55C282C3A5}" type="presParOf" srcId="{6F9F6647-EF00-426A-A9CA-235D4F84421B}" destId="{669E2276-5993-463D-9A46-D757529DB58C}" srcOrd="1" destOrd="0" presId="urn:microsoft.com/office/officeart/2008/layout/NameandTitleOrganizationalChart"/>
    <dgm:cxn modelId="{74B9BB20-B127-48B1-B17B-67289B1991D5}" type="presParOf" srcId="{6F9F6647-EF00-426A-A9CA-235D4F84421B}" destId="{E9293FBB-32D4-4949-AC9A-D80FCD798B90}" srcOrd="2" destOrd="0" presId="urn:microsoft.com/office/officeart/2008/layout/NameandTitleOrganizationalChart"/>
    <dgm:cxn modelId="{06B5465F-1F63-4850-AF3E-CE66D23B1630}" type="presParOf" srcId="{26853FF9-A7AB-4960-94EE-2103AC80CE73}" destId="{0EFBC372-7748-471D-BBFA-AAAE56F3D6C5}"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0165DB-E9B2-435A-A617-8DD0D06F1D4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997D777F-1BF2-4ECC-8935-618EF8C691ED}">
      <dgm:prSet phldrT="[Text]" custT="1"/>
      <dgm:spPr>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dgm:spPr>
      <dgm:t>
        <a:bodyPr/>
        <a:lstStyle/>
        <a:p>
          <a:r>
            <a:rPr lang="en-GB" sz="2400" dirty="0"/>
            <a:t>Salmon stock does not meet escapement for 4-5 years period..</a:t>
          </a:r>
        </a:p>
      </dgm:t>
    </dgm:pt>
    <dgm:pt modelId="{BCDE63B1-5094-4350-9679-1A8E94749361}" type="parTrans" cxnId="{284E1BCA-3D1C-4C28-A584-BB5B82C7CF91}">
      <dgm:prSet/>
      <dgm:spPr/>
      <dgm:t>
        <a:bodyPr/>
        <a:lstStyle/>
        <a:p>
          <a:endParaRPr lang="en-GB"/>
        </a:p>
      </dgm:t>
    </dgm:pt>
    <dgm:pt modelId="{13222425-277A-4C98-B493-375643C14F68}" type="sibTrans" cxnId="{284E1BCA-3D1C-4C28-A584-BB5B82C7CF91}">
      <dgm:prSet/>
      <dgm:spPr/>
      <dgm:t>
        <a:bodyPr/>
        <a:lstStyle/>
        <a:p>
          <a:endParaRPr lang="en-GB"/>
        </a:p>
      </dgm:t>
    </dgm:pt>
    <dgm:pt modelId="{18DF6D46-E087-4C82-93EE-06DE8A9BF58D}">
      <dgm:prSet phldrT="[Text]"/>
      <dgm:spPr>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dgm:spPr>
      <dgm:t>
        <a:bodyPr/>
        <a:lstStyle/>
        <a:p>
          <a:r>
            <a:rPr lang="en-GB" dirty="0"/>
            <a:t>Placed under stock of concern designation affording specific management.</a:t>
          </a:r>
        </a:p>
      </dgm:t>
    </dgm:pt>
    <dgm:pt modelId="{AA28E546-21A9-47BC-9620-90708030F1F9}" type="parTrans" cxnId="{D8F13B0F-8C94-46E9-A66A-59A2F1017732}">
      <dgm:prSet/>
      <dgm:spPr/>
      <dgm:t>
        <a:bodyPr/>
        <a:lstStyle/>
        <a:p>
          <a:endParaRPr lang="en-GB"/>
        </a:p>
      </dgm:t>
    </dgm:pt>
    <dgm:pt modelId="{E655C82C-CEF7-4FD2-BD00-89A2F2E993FA}" type="sibTrans" cxnId="{D8F13B0F-8C94-46E9-A66A-59A2F1017732}">
      <dgm:prSet/>
      <dgm:spPr/>
      <dgm:t>
        <a:bodyPr/>
        <a:lstStyle/>
        <a:p>
          <a:endParaRPr lang="en-GB"/>
        </a:p>
      </dgm:t>
    </dgm:pt>
    <dgm:pt modelId="{A2C43E98-B9E1-4567-BEC3-2C405D8FB0CB}">
      <dgm:prSet phldrT="[Text]"/>
      <dgm:spPr>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dgm:spPr>
      <dgm:t>
        <a:bodyPr/>
        <a:lstStyle/>
        <a:p>
          <a:r>
            <a:rPr lang="en-GB" dirty="0"/>
            <a:t>Considered responsible measure.</a:t>
          </a:r>
        </a:p>
      </dgm:t>
    </dgm:pt>
    <dgm:pt modelId="{BFE0A886-EB25-4F5F-A53E-4E0213B5543E}" type="parTrans" cxnId="{E7073945-AAA5-4E14-BF56-54A2DEA6B544}">
      <dgm:prSet/>
      <dgm:spPr/>
      <dgm:t>
        <a:bodyPr/>
        <a:lstStyle/>
        <a:p>
          <a:endParaRPr lang="en-GB"/>
        </a:p>
      </dgm:t>
    </dgm:pt>
    <dgm:pt modelId="{CD712A15-89A6-4706-9851-0AD5F9D9B18E}" type="sibTrans" cxnId="{E7073945-AAA5-4E14-BF56-54A2DEA6B544}">
      <dgm:prSet/>
      <dgm:spPr/>
      <dgm:t>
        <a:bodyPr/>
        <a:lstStyle/>
        <a:p>
          <a:endParaRPr lang="en-GB"/>
        </a:p>
      </dgm:t>
    </dgm:pt>
    <dgm:pt modelId="{B5F5B6C7-E79B-4EBF-99AC-A3B66CB6945E}">
      <dgm:prSet phldrT="[Text]"/>
      <dgm:spPr>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dgm:spPr>
      <dgm:t>
        <a:bodyPr/>
        <a:lstStyle/>
        <a:p>
          <a:r>
            <a:rPr lang="en-GB" dirty="0"/>
            <a:t>Not placed under stock of concern designation and NO valid explanation for why that is the case.</a:t>
          </a:r>
        </a:p>
      </dgm:t>
    </dgm:pt>
    <dgm:pt modelId="{E0795F39-DE37-4422-B468-3DD0F9C2C19F}" type="parTrans" cxnId="{DD964ACC-E61F-40CE-A2C8-79ED48649BD0}">
      <dgm:prSet/>
      <dgm:spPr/>
      <dgm:t>
        <a:bodyPr/>
        <a:lstStyle/>
        <a:p>
          <a:endParaRPr lang="en-GB"/>
        </a:p>
      </dgm:t>
    </dgm:pt>
    <dgm:pt modelId="{CA9C9FD9-500B-45DD-A4E2-6011514E7FE5}" type="sibTrans" cxnId="{DD964ACC-E61F-40CE-A2C8-79ED48649BD0}">
      <dgm:prSet/>
      <dgm:spPr/>
      <dgm:t>
        <a:bodyPr/>
        <a:lstStyle/>
        <a:p>
          <a:endParaRPr lang="en-GB"/>
        </a:p>
      </dgm:t>
    </dgm:pt>
    <dgm:pt modelId="{A2342E4F-2487-42A0-9500-03E1B702BC00}">
      <dgm:prSet phldrT="[Text]"/>
      <dgm:spPr>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dgm:spPr>
      <dgm:t>
        <a:bodyPr/>
        <a:lstStyle/>
        <a:p>
          <a:r>
            <a:rPr lang="en-IE" dirty="0"/>
            <a:t>Classified as subject to “unsustainable practices leading to overfishing and overfished conditions”.</a:t>
          </a:r>
          <a:endParaRPr lang="en-GB" dirty="0"/>
        </a:p>
      </dgm:t>
    </dgm:pt>
    <dgm:pt modelId="{7259D31A-3621-424E-999B-748B98C5D08B}" type="parTrans" cxnId="{C5956ACC-EA33-4D6B-83FD-92AFED6A3981}">
      <dgm:prSet/>
      <dgm:spPr/>
      <dgm:t>
        <a:bodyPr/>
        <a:lstStyle/>
        <a:p>
          <a:endParaRPr lang="en-GB"/>
        </a:p>
      </dgm:t>
    </dgm:pt>
    <dgm:pt modelId="{7C140764-00D7-42A2-8EC0-41C77B4D5463}" type="sibTrans" cxnId="{C5956ACC-EA33-4D6B-83FD-92AFED6A3981}">
      <dgm:prSet/>
      <dgm:spPr/>
      <dgm:t>
        <a:bodyPr/>
        <a:lstStyle/>
        <a:p>
          <a:endParaRPr lang="en-GB"/>
        </a:p>
      </dgm:t>
    </dgm:pt>
    <dgm:pt modelId="{BC263A78-CEB4-46A7-BE0E-8992B914CC80}" type="pres">
      <dgm:prSet presAssocID="{630165DB-E9B2-435A-A617-8DD0D06F1D42}" presName="diagram" presStyleCnt="0">
        <dgm:presLayoutVars>
          <dgm:chPref val="1"/>
          <dgm:dir/>
          <dgm:animOne val="branch"/>
          <dgm:animLvl val="lvl"/>
          <dgm:resizeHandles val="exact"/>
        </dgm:presLayoutVars>
      </dgm:prSet>
      <dgm:spPr/>
      <dgm:t>
        <a:bodyPr/>
        <a:lstStyle/>
        <a:p>
          <a:endParaRPr lang="en-US"/>
        </a:p>
      </dgm:t>
    </dgm:pt>
    <dgm:pt modelId="{8D429210-D98C-4E15-974E-7BDC86C65F17}" type="pres">
      <dgm:prSet presAssocID="{997D777F-1BF2-4ECC-8935-618EF8C691ED}" presName="root1" presStyleCnt="0"/>
      <dgm:spPr/>
    </dgm:pt>
    <dgm:pt modelId="{3619CFC1-E2A4-4097-BABA-168F482FC3D0}" type="pres">
      <dgm:prSet presAssocID="{997D777F-1BF2-4ECC-8935-618EF8C691ED}" presName="LevelOneTextNode" presStyleLbl="node0" presStyleIdx="0" presStyleCnt="2" custScaleY="174712">
        <dgm:presLayoutVars>
          <dgm:chPref val="3"/>
        </dgm:presLayoutVars>
      </dgm:prSet>
      <dgm:spPr/>
      <dgm:t>
        <a:bodyPr/>
        <a:lstStyle/>
        <a:p>
          <a:endParaRPr lang="en-US"/>
        </a:p>
      </dgm:t>
    </dgm:pt>
    <dgm:pt modelId="{B2497C5E-8389-42D5-B9E4-73C44E29E643}" type="pres">
      <dgm:prSet presAssocID="{997D777F-1BF2-4ECC-8935-618EF8C691ED}" presName="level2hierChild" presStyleCnt="0"/>
      <dgm:spPr/>
    </dgm:pt>
    <dgm:pt modelId="{99B51CA7-9CB5-46CA-85B3-DF53BC7A7D35}" type="pres">
      <dgm:prSet presAssocID="{E0795F39-DE37-4422-B468-3DD0F9C2C19F}" presName="conn2-1" presStyleLbl="parChTrans1D2" presStyleIdx="0" presStyleCnt="2"/>
      <dgm:spPr/>
      <dgm:t>
        <a:bodyPr/>
        <a:lstStyle/>
        <a:p>
          <a:endParaRPr lang="en-US"/>
        </a:p>
      </dgm:t>
    </dgm:pt>
    <dgm:pt modelId="{4C6083B1-676E-4EE7-87C2-6D9624F4FE05}" type="pres">
      <dgm:prSet presAssocID="{E0795F39-DE37-4422-B468-3DD0F9C2C19F}" presName="connTx" presStyleLbl="parChTrans1D2" presStyleIdx="0" presStyleCnt="2"/>
      <dgm:spPr/>
      <dgm:t>
        <a:bodyPr/>
        <a:lstStyle/>
        <a:p>
          <a:endParaRPr lang="en-US"/>
        </a:p>
      </dgm:t>
    </dgm:pt>
    <dgm:pt modelId="{125F2FC8-920A-4252-984D-191989D6875B}" type="pres">
      <dgm:prSet presAssocID="{B5F5B6C7-E79B-4EBF-99AC-A3B66CB6945E}" presName="root2" presStyleCnt="0"/>
      <dgm:spPr/>
    </dgm:pt>
    <dgm:pt modelId="{2CF0DD0B-0C9D-48E0-AF40-F27337373FA5}" type="pres">
      <dgm:prSet presAssocID="{B5F5B6C7-E79B-4EBF-99AC-A3B66CB6945E}" presName="LevelTwoTextNode" presStyleLbl="node2" presStyleIdx="0" presStyleCnt="2">
        <dgm:presLayoutVars>
          <dgm:chPref val="3"/>
        </dgm:presLayoutVars>
      </dgm:prSet>
      <dgm:spPr/>
      <dgm:t>
        <a:bodyPr/>
        <a:lstStyle/>
        <a:p>
          <a:endParaRPr lang="en-US"/>
        </a:p>
      </dgm:t>
    </dgm:pt>
    <dgm:pt modelId="{2C7559D9-E357-41A5-8E4A-209EE330107C}" type="pres">
      <dgm:prSet presAssocID="{B5F5B6C7-E79B-4EBF-99AC-A3B66CB6945E}" presName="level3hierChild" presStyleCnt="0"/>
      <dgm:spPr/>
    </dgm:pt>
    <dgm:pt modelId="{723A2AAB-F94C-4F59-B13F-087ED77DB953}" type="pres">
      <dgm:prSet presAssocID="{AA28E546-21A9-47BC-9620-90708030F1F9}" presName="conn2-1" presStyleLbl="parChTrans1D2" presStyleIdx="1" presStyleCnt="2"/>
      <dgm:spPr/>
      <dgm:t>
        <a:bodyPr/>
        <a:lstStyle/>
        <a:p>
          <a:endParaRPr lang="en-US"/>
        </a:p>
      </dgm:t>
    </dgm:pt>
    <dgm:pt modelId="{0D0BB1C5-2F74-48E7-AAF6-05F944818AE4}" type="pres">
      <dgm:prSet presAssocID="{AA28E546-21A9-47BC-9620-90708030F1F9}" presName="connTx" presStyleLbl="parChTrans1D2" presStyleIdx="1" presStyleCnt="2"/>
      <dgm:spPr/>
      <dgm:t>
        <a:bodyPr/>
        <a:lstStyle/>
        <a:p>
          <a:endParaRPr lang="en-US"/>
        </a:p>
      </dgm:t>
    </dgm:pt>
    <dgm:pt modelId="{410660DE-07F8-42B1-9047-1415DFCEA502}" type="pres">
      <dgm:prSet presAssocID="{18DF6D46-E087-4C82-93EE-06DE8A9BF58D}" presName="root2" presStyleCnt="0"/>
      <dgm:spPr/>
    </dgm:pt>
    <dgm:pt modelId="{95620BD4-0F76-4FE7-A3AE-63628CB69C73}" type="pres">
      <dgm:prSet presAssocID="{18DF6D46-E087-4C82-93EE-06DE8A9BF58D}" presName="LevelTwoTextNode" presStyleLbl="node2" presStyleIdx="1" presStyleCnt="2">
        <dgm:presLayoutVars>
          <dgm:chPref val="3"/>
        </dgm:presLayoutVars>
      </dgm:prSet>
      <dgm:spPr/>
      <dgm:t>
        <a:bodyPr/>
        <a:lstStyle/>
        <a:p>
          <a:endParaRPr lang="en-US"/>
        </a:p>
      </dgm:t>
    </dgm:pt>
    <dgm:pt modelId="{4AFC0988-91DB-46AE-A247-A6B79B03C4BB}" type="pres">
      <dgm:prSet presAssocID="{18DF6D46-E087-4C82-93EE-06DE8A9BF58D}" presName="level3hierChild" presStyleCnt="0"/>
      <dgm:spPr/>
    </dgm:pt>
    <dgm:pt modelId="{83D19575-2397-4772-B1B8-F9197DE9C02C}" type="pres">
      <dgm:prSet presAssocID="{BFE0A886-EB25-4F5F-A53E-4E0213B5543E}" presName="conn2-1" presStyleLbl="parChTrans1D3" presStyleIdx="0" presStyleCnt="1"/>
      <dgm:spPr/>
      <dgm:t>
        <a:bodyPr/>
        <a:lstStyle/>
        <a:p>
          <a:endParaRPr lang="en-US"/>
        </a:p>
      </dgm:t>
    </dgm:pt>
    <dgm:pt modelId="{75AFBB66-8CEE-456D-A378-6E7E1D44A9BA}" type="pres">
      <dgm:prSet presAssocID="{BFE0A886-EB25-4F5F-A53E-4E0213B5543E}" presName="connTx" presStyleLbl="parChTrans1D3" presStyleIdx="0" presStyleCnt="1"/>
      <dgm:spPr/>
      <dgm:t>
        <a:bodyPr/>
        <a:lstStyle/>
        <a:p>
          <a:endParaRPr lang="en-US"/>
        </a:p>
      </dgm:t>
    </dgm:pt>
    <dgm:pt modelId="{1B510DC5-8A7A-4B7F-A32A-37DF7E6DF19F}" type="pres">
      <dgm:prSet presAssocID="{A2C43E98-B9E1-4567-BEC3-2C405D8FB0CB}" presName="root2" presStyleCnt="0"/>
      <dgm:spPr/>
    </dgm:pt>
    <dgm:pt modelId="{5001B255-6622-407B-BFBE-BD1673BBF8B0}" type="pres">
      <dgm:prSet presAssocID="{A2C43E98-B9E1-4567-BEC3-2C405D8FB0CB}" presName="LevelTwoTextNode" presStyleLbl="node3" presStyleIdx="0" presStyleCnt="1" custLinFactNeighborX="-2243" custLinFactNeighborY="62376">
        <dgm:presLayoutVars>
          <dgm:chPref val="3"/>
        </dgm:presLayoutVars>
      </dgm:prSet>
      <dgm:spPr/>
      <dgm:t>
        <a:bodyPr/>
        <a:lstStyle/>
        <a:p>
          <a:endParaRPr lang="en-US"/>
        </a:p>
      </dgm:t>
    </dgm:pt>
    <dgm:pt modelId="{601BA835-36CC-4D01-AE15-96D2ECE1B4A2}" type="pres">
      <dgm:prSet presAssocID="{A2C43E98-B9E1-4567-BEC3-2C405D8FB0CB}" presName="level3hierChild" presStyleCnt="0"/>
      <dgm:spPr/>
    </dgm:pt>
    <dgm:pt modelId="{10FE9CC0-9B55-43FD-8B2A-1A705D4CD2B5}" type="pres">
      <dgm:prSet presAssocID="{A2342E4F-2487-42A0-9500-03E1B702BC00}" presName="root1" presStyleCnt="0"/>
      <dgm:spPr/>
    </dgm:pt>
    <dgm:pt modelId="{E2F0C9CC-3B30-4697-AB41-8FE39C3DD56B}" type="pres">
      <dgm:prSet presAssocID="{A2342E4F-2487-42A0-9500-03E1B702BC00}" presName="LevelOneTextNode" presStyleLbl="node0" presStyleIdx="1" presStyleCnt="2" custLinFactX="100000" custLinFactY="-71931" custLinFactNeighborX="177671" custLinFactNeighborY="-100000">
        <dgm:presLayoutVars>
          <dgm:chPref val="3"/>
        </dgm:presLayoutVars>
      </dgm:prSet>
      <dgm:spPr/>
      <dgm:t>
        <a:bodyPr/>
        <a:lstStyle/>
        <a:p>
          <a:endParaRPr lang="en-US"/>
        </a:p>
      </dgm:t>
    </dgm:pt>
    <dgm:pt modelId="{DA20FB13-DBAB-4D15-8B07-EB5E4B3FB1DC}" type="pres">
      <dgm:prSet presAssocID="{A2342E4F-2487-42A0-9500-03E1B702BC00}" presName="level2hierChild" presStyleCnt="0"/>
      <dgm:spPr/>
    </dgm:pt>
  </dgm:ptLst>
  <dgm:cxnLst>
    <dgm:cxn modelId="{FED66456-51C6-4D84-902F-84953AE3FF36}" type="presOf" srcId="{E0795F39-DE37-4422-B468-3DD0F9C2C19F}" destId="{99B51CA7-9CB5-46CA-85B3-DF53BC7A7D35}" srcOrd="0" destOrd="0" presId="urn:microsoft.com/office/officeart/2005/8/layout/hierarchy2"/>
    <dgm:cxn modelId="{7ACDFC1F-0D6F-4C4D-9174-58D7198B168F}" type="presOf" srcId="{AA28E546-21A9-47BC-9620-90708030F1F9}" destId="{723A2AAB-F94C-4F59-B13F-087ED77DB953}" srcOrd="0" destOrd="0" presId="urn:microsoft.com/office/officeart/2005/8/layout/hierarchy2"/>
    <dgm:cxn modelId="{284E1BCA-3D1C-4C28-A584-BB5B82C7CF91}" srcId="{630165DB-E9B2-435A-A617-8DD0D06F1D42}" destId="{997D777F-1BF2-4ECC-8935-618EF8C691ED}" srcOrd="0" destOrd="0" parTransId="{BCDE63B1-5094-4350-9679-1A8E94749361}" sibTransId="{13222425-277A-4C98-B493-375643C14F68}"/>
    <dgm:cxn modelId="{214D0ECD-EA9E-49A6-A5EC-A5657C4D0AAB}" type="presOf" srcId="{A2342E4F-2487-42A0-9500-03E1B702BC00}" destId="{E2F0C9CC-3B30-4697-AB41-8FE39C3DD56B}" srcOrd="0" destOrd="0" presId="urn:microsoft.com/office/officeart/2005/8/layout/hierarchy2"/>
    <dgm:cxn modelId="{4C441120-7E28-40BB-94CB-AFA9E3E5CF9D}" type="presOf" srcId="{630165DB-E9B2-435A-A617-8DD0D06F1D42}" destId="{BC263A78-CEB4-46A7-BE0E-8992B914CC80}" srcOrd="0" destOrd="0" presId="urn:microsoft.com/office/officeart/2005/8/layout/hierarchy2"/>
    <dgm:cxn modelId="{5455C39D-EF57-4765-A0CD-BA18FE5DC51D}" type="presOf" srcId="{AA28E546-21A9-47BC-9620-90708030F1F9}" destId="{0D0BB1C5-2F74-48E7-AAF6-05F944818AE4}" srcOrd="1" destOrd="0" presId="urn:microsoft.com/office/officeart/2005/8/layout/hierarchy2"/>
    <dgm:cxn modelId="{A3733139-2614-4B61-8060-E423B7E53A64}" type="presOf" srcId="{BFE0A886-EB25-4F5F-A53E-4E0213B5543E}" destId="{83D19575-2397-4772-B1B8-F9197DE9C02C}" srcOrd="0" destOrd="0" presId="urn:microsoft.com/office/officeart/2005/8/layout/hierarchy2"/>
    <dgm:cxn modelId="{D8F13B0F-8C94-46E9-A66A-59A2F1017732}" srcId="{997D777F-1BF2-4ECC-8935-618EF8C691ED}" destId="{18DF6D46-E087-4C82-93EE-06DE8A9BF58D}" srcOrd="1" destOrd="0" parTransId="{AA28E546-21A9-47BC-9620-90708030F1F9}" sibTransId="{E655C82C-CEF7-4FD2-BD00-89A2F2E993FA}"/>
    <dgm:cxn modelId="{7B97A0CA-C8BE-4B45-86B8-1C229348129C}" type="presOf" srcId="{18DF6D46-E087-4C82-93EE-06DE8A9BF58D}" destId="{95620BD4-0F76-4FE7-A3AE-63628CB69C73}" srcOrd="0" destOrd="0" presId="urn:microsoft.com/office/officeart/2005/8/layout/hierarchy2"/>
    <dgm:cxn modelId="{8088BB71-D7EB-4F8A-89DB-13A417FD0B16}" type="presOf" srcId="{A2C43E98-B9E1-4567-BEC3-2C405D8FB0CB}" destId="{5001B255-6622-407B-BFBE-BD1673BBF8B0}" srcOrd="0" destOrd="0" presId="urn:microsoft.com/office/officeart/2005/8/layout/hierarchy2"/>
    <dgm:cxn modelId="{1432AAA8-4F87-4199-A333-11350889C51A}" type="presOf" srcId="{BFE0A886-EB25-4F5F-A53E-4E0213B5543E}" destId="{75AFBB66-8CEE-456D-A378-6E7E1D44A9BA}" srcOrd="1" destOrd="0" presId="urn:microsoft.com/office/officeart/2005/8/layout/hierarchy2"/>
    <dgm:cxn modelId="{5436B0EA-E463-4F0F-B37D-0CEB3BB0A7E1}" type="presOf" srcId="{E0795F39-DE37-4422-B468-3DD0F9C2C19F}" destId="{4C6083B1-676E-4EE7-87C2-6D9624F4FE05}" srcOrd="1" destOrd="0" presId="urn:microsoft.com/office/officeart/2005/8/layout/hierarchy2"/>
    <dgm:cxn modelId="{DD964ACC-E61F-40CE-A2C8-79ED48649BD0}" srcId="{997D777F-1BF2-4ECC-8935-618EF8C691ED}" destId="{B5F5B6C7-E79B-4EBF-99AC-A3B66CB6945E}" srcOrd="0" destOrd="0" parTransId="{E0795F39-DE37-4422-B468-3DD0F9C2C19F}" sibTransId="{CA9C9FD9-500B-45DD-A4E2-6011514E7FE5}"/>
    <dgm:cxn modelId="{09CA4AE8-D865-42FB-B670-AEDB9AC79E9C}" type="presOf" srcId="{997D777F-1BF2-4ECC-8935-618EF8C691ED}" destId="{3619CFC1-E2A4-4097-BABA-168F482FC3D0}" srcOrd="0" destOrd="0" presId="urn:microsoft.com/office/officeart/2005/8/layout/hierarchy2"/>
    <dgm:cxn modelId="{C5956ACC-EA33-4D6B-83FD-92AFED6A3981}" srcId="{630165DB-E9B2-435A-A617-8DD0D06F1D42}" destId="{A2342E4F-2487-42A0-9500-03E1B702BC00}" srcOrd="1" destOrd="0" parTransId="{7259D31A-3621-424E-999B-748B98C5D08B}" sibTransId="{7C140764-00D7-42A2-8EC0-41C77B4D5463}"/>
    <dgm:cxn modelId="{C86237B6-4FD9-4643-A28E-262590C93C33}" type="presOf" srcId="{B5F5B6C7-E79B-4EBF-99AC-A3B66CB6945E}" destId="{2CF0DD0B-0C9D-48E0-AF40-F27337373FA5}" srcOrd="0" destOrd="0" presId="urn:microsoft.com/office/officeart/2005/8/layout/hierarchy2"/>
    <dgm:cxn modelId="{E7073945-AAA5-4E14-BF56-54A2DEA6B544}" srcId="{18DF6D46-E087-4C82-93EE-06DE8A9BF58D}" destId="{A2C43E98-B9E1-4567-BEC3-2C405D8FB0CB}" srcOrd="0" destOrd="0" parTransId="{BFE0A886-EB25-4F5F-A53E-4E0213B5543E}" sibTransId="{CD712A15-89A6-4706-9851-0AD5F9D9B18E}"/>
    <dgm:cxn modelId="{E3025C34-A3D4-4B33-97F4-2578468675A1}" type="presParOf" srcId="{BC263A78-CEB4-46A7-BE0E-8992B914CC80}" destId="{8D429210-D98C-4E15-974E-7BDC86C65F17}" srcOrd="0" destOrd="0" presId="urn:microsoft.com/office/officeart/2005/8/layout/hierarchy2"/>
    <dgm:cxn modelId="{15F2A3E7-849A-40D2-ABBA-28A215D8F820}" type="presParOf" srcId="{8D429210-D98C-4E15-974E-7BDC86C65F17}" destId="{3619CFC1-E2A4-4097-BABA-168F482FC3D0}" srcOrd="0" destOrd="0" presId="urn:microsoft.com/office/officeart/2005/8/layout/hierarchy2"/>
    <dgm:cxn modelId="{CD5C863B-D491-4960-8E7B-942E7DCC5FED}" type="presParOf" srcId="{8D429210-D98C-4E15-974E-7BDC86C65F17}" destId="{B2497C5E-8389-42D5-B9E4-73C44E29E643}" srcOrd="1" destOrd="0" presId="urn:microsoft.com/office/officeart/2005/8/layout/hierarchy2"/>
    <dgm:cxn modelId="{0C537857-9544-4171-9D8B-9DC4BE939014}" type="presParOf" srcId="{B2497C5E-8389-42D5-B9E4-73C44E29E643}" destId="{99B51CA7-9CB5-46CA-85B3-DF53BC7A7D35}" srcOrd="0" destOrd="0" presId="urn:microsoft.com/office/officeart/2005/8/layout/hierarchy2"/>
    <dgm:cxn modelId="{DA1B3E2D-5E0C-461E-B8B7-C0E7EBE57B50}" type="presParOf" srcId="{99B51CA7-9CB5-46CA-85B3-DF53BC7A7D35}" destId="{4C6083B1-676E-4EE7-87C2-6D9624F4FE05}" srcOrd="0" destOrd="0" presId="urn:microsoft.com/office/officeart/2005/8/layout/hierarchy2"/>
    <dgm:cxn modelId="{2ED90F52-13C4-49C5-BD07-E0BE0A0FEEE3}" type="presParOf" srcId="{B2497C5E-8389-42D5-B9E4-73C44E29E643}" destId="{125F2FC8-920A-4252-984D-191989D6875B}" srcOrd="1" destOrd="0" presId="urn:microsoft.com/office/officeart/2005/8/layout/hierarchy2"/>
    <dgm:cxn modelId="{910572A8-9AEB-43C8-A7C5-6967B52BD50D}" type="presParOf" srcId="{125F2FC8-920A-4252-984D-191989D6875B}" destId="{2CF0DD0B-0C9D-48E0-AF40-F27337373FA5}" srcOrd="0" destOrd="0" presId="urn:microsoft.com/office/officeart/2005/8/layout/hierarchy2"/>
    <dgm:cxn modelId="{12BB61EC-FD5D-4C33-A983-F5C36F60C17F}" type="presParOf" srcId="{125F2FC8-920A-4252-984D-191989D6875B}" destId="{2C7559D9-E357-41A5-8E4A-209EE330107C}" srcOrd="1" destOrd="0" presId="urn:microsoft.com/office/officeart/2005/8/layout/hierarchy2"/>
    <dgm:cxn modelId="{6D03343A-B6ED-4979-A24E-9E7D583F8A5F}" type="presParOf" srcId="{B2497C5E-8389-42D5-B9E4-73C44E29E643}" destId="{723A2AAB-F94C-4F59-B13F-087ED77DB953}" srcOrd="2" destOrd="0" presId="urn:microsoft.com/office/officeart/2005/8/layout/hierarchy2"/>
    <dgm:cxn modelId="{755F9C1E-E699-4457-AB78-23E6F1255D95}" type="presParOf" srcId="{723A2AAB-F94C-4F59-B13F-087ED77DB953}" destId="{0D0BB1C5-2F74-48E7-AAF6-05F944818AE4}" srcOrd="0" destOrd="0" presId="urn:microsoft.com/office/officeart/2005/8/layout/hierarchy2"/>
    <dgm:cxn modelId="{63272755-913D-46A0-AA46-F9E70AE14FE4}" type="presParOf" srcId="{B2497C5E-8389-42D5-B9E4-73C44E29E643}" destId="{410660DE-07F8-42B1-9047-1415DFCEA502}" srcOrd="3" destOrd="0" presId="urn:microsoft.com/office/officeart/2005/8/layout/hierarchy2"/>
    <dgm:cxn modelId="{763BB794-CD4B-4171-817E-91960EF1A8A8}" type="presParOf" srcId="{410660DE-07F8-42B1-9047-1415DFCEA502}" destId="{95620BD4-0F76-4FE7-A3AE-63628CB69C73}" srcOrd="0" destOrd="0" presId="urn:microsoft.com/office/officeart/2005/8/layout/hierarchy2"/>
    <dgm:cxn modelId="{04154F1B-5D1D-4F2F-878C-426D92201235}" type="presParOf" srcId="{410660DE-07F8-42B1-9047-1415DFCEA502}" destId="{4AFC0988-91DB-46AE-A247-A6B79B03C4BB}" srcOrd="1" destOrd="0" presId="urn:microsoft.com/office/officeart/2005/8/layout/hierarchy2"/>
    <dgm:cxn modelId="{A6402D56-81B6-411C-A124-6B0938509D4E}" type="presParOf" srcId="{4AFC0988-91DB-46AE-A247-A6B79B03C4BB}" destId="{83D19575-2397-4772-B1B8-F9197DE9C02C}" srcOrd="0" destOrd="0" presId="urn:microsoft.com/office/officeart/2005/8/layout/hierarchy2"/>
    <dgm:cxn modelId="{A2BA18A7-D989-4C7D-833B-E3325D7378EE}" type="presParOf" srcId="{83D19575-2397-4772-B1B8-F9197DE9C02C}" destId="{75AFBB66-8CEE-456D-A378-6E7E1D44A9BA}" srcOrd="0" destOrd="0" presId="urn:microsoft.com/office/officeart/2005/8/layout/hierarchy2"/>
    <dgm:cxn modelId="{36D0E5CD-B82D-40DC-8638-8F07479B56D5}" type="presParOf" srcId="{4AFC0988-91DB-46AE-A247-A6B79B03C4BB}" destId="{1B510DC5-8A7A-4B7F-A32A-37DF7E6DF19F}" srcOrd="1" destOrd="0" presId="urn:microsoft.com/office/officeart/2005/8/layout/hierarchy2"/>
    <dgm:cxn modelId="{92E14DEA-5CEB-4592-BB72-73CEF7C86E78}" type="presParOf" srcId="{1B510DC5-8A7A-4B7F-A32A-37DF7E6DF19F}" destId="{5001B255-6622-407B-BFBE-BD1673BBF8B0}" srcOrd="0" destOrd="0" presId="urn:microsoft.com/office/officeart/2005/8/layout/hierarchy2"/>
    <dgm:cxn modelId="{6FD689F5-714E-4262-AAB6-BCD4F5A8BBBD}" type="presParOf" srcId="{1B510DC5-8A7A-4B7F-A32A-37DF7E6DF19F}" destId="{601BA835-36CC-4D01-AE15-96D2ECE1B4A2}" srcOrd="1" destOrd="0" presId="urn:microsoft.com/office/officeart/2005/8/layout/hierarchy2"/>
    <dgm:cxn modelId="{88358A62-5B8B-4892-9DE5-C6C6A1915A51}" type="presParOf" srcId="{BC263A78-CEB4-46A7-BE0E-8992B914CC80}" destId="{10FE9CC0-9B55-43FD-8B2A-1A705D4CD2B5}" srcOrd="1" destOrd="0" presId="urn:microsoft.com/office/officeart/2005/8/layout/hierarchy2"/>
    <dgm:cxn modelId="{F82B11A7-E63F-4A96-9E2E-ACB198A94015}" type="presParOf" srcId="{10FE9CC0-9B55-43FD-8B2A-1A705D4CD2B5}" destId="{E2F0C9CC-3B30-4697-AB41-8FE39C3DD56B}" srcOrd="0" destOrd="0" presId="urn:microsoft.com/office/officeart/2005/8/layout/hierarchy2"/>
    <dgm:cxn modelId="{30690C55-E962-40B4-A482-329A50BC9896}" type="presParOf" srcId="{10FE9CC0-9B55-43FD-8B2A-1A705D4CD2B5}" destId="{DA20FB13-DBAB-4D15-8B07-EB5E4B3FB1D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05480A-5832-4941-98DC-F564F82F49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4670A43A-9823-42FA-A7BE-302CB5AFF777}">
      <dgm:prSet phldrT="[Text]" custT="1"/>
      <dgm:spPr/>
      <dgm:t>
        <a:bodyPr/>
        <a:lstStyle/>
        <a:p>
          <a:r>
            <a:rPr lang="en-GB" sz="1400" b="1" dirty="0"/>
            <a:t>Main Associated Species</a:t>
          </a:r>
        </a:p>
      </dgm:t>
    </dgm:pt>
    <dgm:pt modelId="{92B1FF0F-8848-4872-BD00-49224EA14F83}" type="parTrans" cxnId="{E87BA7E3-6C23-45E0-AB9D-892638BBABDB}">
      <dgm:prSet/>
      <dgm:spPr/>
      <dgm:t>
        <a:bodyPr/>
        <a:lstStyle/>
        <a:p>
          <a:endParaRPr lang="en-GB"/>
        </a:p>
      </dgm:t>
    </dgm:pt>
    <dgm:pt modelId="{1D8843B0-E752-4655-A040-175717BBCDFB}" type="sibTrans" cxnId="{E87BA7E3-6C23-45E0-AB9D-892638BBABDB}">
      <dgm:prSet/>
      <dgm:spPr/>
      <dgm:t>
        <a:bodyPr/>
        <a:lstStyle/>
        <a:p>
          <a:endParaRPr lang="en-GB"/>
        </a:p>
      </dgm:t>
    </dgm:pt>
    <dgm:pt modelId="{BAA603CC-5757-490F-BAB7-9760B3EE9F68}">
      <dgm:prSet phldrT="[Text]" custT="1"/>
      <dgm:spPr/>
      <dgm:t>
        <a:bodyPr/>
        <a:lstStyle/>
        <a:p>
          <a:r>
            <a:rPr lang="en-GB" sz="1400" b="0" dirty="0"/>
            <a:t>Assess </a:t>
          </a:r>
          <a:r>
            <a:rPr lang="en-GB" sz="1400" b="1" dirty="0"/>
            <a:t>ALL </a:t>
          </a:r>
          <a:r>
            <a:rPr lang="en-GB" sz="1400" b="0" dirty="0"/>
            <a:t>fisheries in the region.</a:t>
          </a:r>
          <a:endParaRPr lang="en-GB" sz="1400" dirty="0"/>
        </a:p>
      </dgm:t>
    </dgm:pt>
    <dgm:pt modelId="{082E504E-7B3F-442A-AAEA-BB1873E1FD6E}" type="parTrans" cxnId="{D5F0B750-A910-476C-A606-BFBAB79556AD}">
      <dgm:prSet/>
      <dgm:spPr/>
      <dgm:t>
        <a:bodyPr/>
        <a:lstStyle/>
        <a:p>
          <a:endParaRPr lang="en-GB"/>
        </a:p>
      </dgm:t>
    </dgm:pt>
    <dgm:pt modelId="{D879F8C9-AA1A-49ED-8974-7B33C6302B55}" type="sibTrans" cxnId="{D5F0B750-A910-476C-A606-BFBAB79556AD}">
      <dgm:prSet/>
      <dgm:spPr/>
      <dgm:t>
        <a:bodyPr/>
        <a:lstStyle/>
        <a:p>
          <a:endParaRPr lang="en-GB"/>
        </a:p>
      </dgm:t>
    </dgm:pt>
    <dgm:pt modelId="{5FA546BD-D74E-4A36-8C3B-F2E9C3AA7574}">
      <dgm:prSet phldrT="[Text]" custT="1"/>
      <dgm:spPr/>
      <dgm:t>
        <a:bodyPr/>
        <a:lstStyle/>
        <a:p>
          <a:r>
            <a:rPr lang="en-GB" sz="1400" b="1" dirty="0"/>
            <a:t>ETP Species</a:t>
          </a:r>
        </a:p>
      </dgm:t>
    </dgm:pt>
    <dgm:pt modelId="{F113C1FB-C00F-4A4B-8372-8A2F59409A64}" type="parTrans" cxnId="{8E98D599-C341-43AD-83C1-F9D046D34D44}">
      <dgm:prSet/>
      <dgm:spPr/>
      <dgm:t>
        <a:bodyPr/>
        <a:lstStyle/>
        <a:p>
          <a:endParaRPr lang="en-GB"/>
        </a:p>
      </dgm:t>
    </dgm:pt>
    <dgm:pt modelId="{81C148BA-EB36-4B33-81A7-E16F7C044E69}" type="sibTrans" cxnId="{8E98D599-C341-43AD-83C1-F9D046D34D44}">
      <dgm:prSet/>
      <dgm:spPr/>
      <dgm:t>
        <a:bodyPr/>
        <a:lstStyle/>
        <a:p>
          <a:endParaRPr lang="en-GB"/>
        </a:p>
      </dgm:t>
    </dgm:pt>
    <dgm:pt modelId="{AB8F1AC6-458E-4B8A-9A33-350753011FE6}">
      <dgm:prSet phldrT="[Text]" custT="1"/>
      <dgm:spPr/>
      <dgm:t>
        <a:bodyPr/>
        <a:lstStyle/>
        <a:p>
          <a:r>
            <a:rPr lang="en-IE" sz="1200" dirty="0"/>
            <a:t>ETP species acknowledged and recognized by national legislation, or through binding International Agreement (or through CITES, IUCN). </a:t>
          </a:r>
          <a:endParaRPr lang="en-GB" sz="1200" dirty="0"/>
        </a:p>
      </dgm:t>
    </dgm:pt>
    <dgm:pt modelId="{9E4B7C65-C800-4D29-AC9A-0C42A8B13E64}" type="parTrans" cxnId="{1917F89E-69E4-4A4B-8764-8E66214463D5}">
      <dgm:prSet/>
      <dgm:spPr/>
      <dgm:t>
        <a:bodyPr/>
        <a:lstStyle/>
        <a:p>
          <a:endParaRPr lang="en-GB"/>
        </a:p>
      </dgm:t>
    </dgm:pt>
    <dgm:pt modelId="{E2147F96-7202-4436-A9CE-A1248E61FF08}" type="sibTrans" cxnId="{1917F89E-69E4-4A4B-8764-8E66214463D5}">
      <dgm:prSet/>
      <dgm:spPr/>
      <dgm:t>
        <a:bodyPr/>
        <a:lstStyle/>
        <a:p>
          <a:endParaRPr lang="en-GB"/>
        </a:p>
      </dgm:t>
    </dgm:pt>
    <dgm:pt modelId="{A3183ADC-738A-4633-B40E-9D038FF952D0}">
      <dgm:prSet custT="1"/>
      <dgm:spPr/>
      <dgm:t>
        <a:bodyPr/>
        <a:lstStyle/>
        <a:p>
          <a:r>
            <a:rPr lang="en-GB" sz="1400" b="0" dirty="0"/>
            <a:t>Ensure all major removals are accounted for.  </a:t>
          </a:r>
          <a:endParaRPr lang="en-GB" sz="1400" dirty="0"/>
        </a:p>
      </dgm:t>
    </dgm:pt>
    <dgm:pt modelId="{82980E32-1E91-484E-8651-A049A029849B}" type="parTrans" cxnId="{9F62244F-B748-47CF-9E48-EEAAEC2C7E32}">
      <dgm:prSet/>
      <dgm:spPr/>
      <dgm:t>
        <a:bodyPr/>
        <a:lstStyle/>
        <a:p>
          <a:endParaRPr lang="en-GB"/>
        </a:p>
      </dgm:t>
    </dgm:pt>
    <dgm:pt modelId="{D659A8CA-996A-49F6-9B43-F630A52A7A9F}" type="sibTrans" cxnId="{9F62244F-B748-47CF-9E48-EEAAEC2C7E32}">
      <dgm:prSet/>
      <dgm:spPr/>
      <dgm:t>
        <a:bodyPr/>
        <a:lstStyle/>
        <a:p>
          <a:endParaRPr lang="en-GB"/>
        </a:p>
      </dgm:t>
    </dgm:pt>
    <dgm:pt modelId="{5172F874-6FF6-43F6-95B9-FFD3AD78C16D}">
      <dgm:prSet custT="1"/>
      <dgm:spPr/>
      <dgm:t>
        <a:bodyPr/>
        <a:lstStyle/>
        <a:p>
          <a:r>
            <a:rPr lang="en-GB" sz="1400" b="0" dirty="0"/>
            <a:t>Management measures are effective at avoiding species from </a:t>
          </a:r>
          <a:r>
            <a:rPr lang="en-IE" sz="1400" b="0" dirty="0"/>
            <a:t>experiencing overfishing and other impacts that are likely to be irreversible or very slowly reversible.</a:t>
          </a:r>
          <a:endParaRPr lang="en-GB" sz="1400" dirty="0"/>
        </a:p>
      </dgm:t>
    </dgm:pt>
    <dgm:pt modelId="{2DBD4967-484E-4977-8388-D79295AB5AA9}" type="parTrans" cxnId="{B851E67B-FD3E-475B-9B52-403300458C67}">
      <dgm:prSet/>
      <dgm:spPr/>
      <dgm:t>
        <a:bodyPr/>
        <a:lstStyle/>
        <a:p>
          <a:endParaRPr lang="en-GB"/>
        </a:p>
      </dgm:t>
    </dgm:pt>
    <dgm:pt modelId="{7529FDC6-31CF-4C39-ABD2-E66CAE371835}" type="sibTrans" cxnId="{B851E67B-FD3E-475B-9B52-403300458C67}">
      <dgm:prSet/>
      <dgm:spPr/>
      <dgm:t>
        <a:bodyPr/>
        <a:lstStyle/>
        <a:p>
          <a:endParaRPr lang="en-GB"/>
        </a:p>
      </dgm:t>
    </dgm:pt>
    <dgm:pt modelId="{B2644022-7302-4E35-9F4E-628724E3EE38}">
      <dgm:prSet custT="1"/>
      <dgm:spPr/>
      <dgm:t>
        <a:bodyPr/>
        <a:lstStyle/>
        <a:p>
          <a:r>
            <a:rPr lang="en-GB" sz="1200" b="0" dirty="0"/>
            <a:t>Assess  </a:t>
          </a:r>
          <a:r>
            <a:rPr lang="en-GB" sz="1200" b="1" dirty="0"/>
            <a:t>ALL </a:t>
          </a:r>
          <a:r>
            <a:rPr lang="en-GB" sz="1200" b="0" dirty="0"/>
            <a:t>fisheries in the region.</a:t>
          </a:r>
          <a:endParaRPr lang="en-GB" sz="1200" dirty="0"/>
        </a:p>
      </dgm:t>
    </dgm:pt>
    <dgm:pt modelId="{AFE6BEF8-0AAC-427F-89B4-62559184200F}" type="parTrans" cxnId="{81CCE8A2-A2B8-435D-80C4-8527A190EEE6}">
      <dgm:prSet/>
      <dgm:spPr/>
      <dgm:t>
        <a:bodyPr/>
        <a:lstStyle/>
        <a:p>
          <a:endParaRPr lang="en-GB"/>
        </a:p>
      </dgm:t>
    </dgm:pt>
    <dgm:pt modelId="{80375AAC-A08F-4E2E-BFC4-5257C07D970D}" type="sibTrans" cxnId="{81CCE8A2-A2B8-435D-80C4-8527A190EEE6}">
      <dgm:prSet/>
      <dgm:spPr/>
      <dgm:t>
        <a:bodyPr/>
        <a:lstStyle/>
        <a:p>
          <a:endParaRPr lang="en-GB"/>
        </a:p>
      </dgm:t>
    </dgm:pt>
    <dgm:pt modelId="{52A64780-61CA-40D7-8FE6-02A79C2C3D8D}">
      <dgm:prSet custT="1"/>
      <dgm:spPr/>
      <dgm:t>
        <a:bodyPr/>
        <a:lstStyle/>
        <a:p>
          <a:r>
            <a:rPr lang="en-GB" sz="1200" dirty="0"/>
            <a:t>Assess</a:t>
          </a:r>
          <a:r>
            <a:rPr lang="en-IE" sz="1200" dirty="0"/>
            <a:t> the policy/plan level (i.e., legally recognized as ETPs, formal and agreed management plans/measures).</a:t>
          </a:r>
          <a:endParaRPr lang="en-GB" sz="1200" dirty="0"/>
        </a:p>
      </dgm:t>
    </dgm:pt>
    <dgm:pt modelId="{7A5DDEFE-93E4-43A6-9459-AD34A6471A2D}" type="parTrans" cxnId="{BB6BF60A-F993-4F84-BD26-B6630938754C}">
      <dgm:prSet/>
      <dgm:spPr/>
      <dgm:t>
        <a:bodyPr/>
        <a:lstStyle/>
        <a:p>
          <a:endParaRPr lang="en-GB"/>
        </a:p>
      </dgm:t>
    </dgm:pt>
    <dgm:pt modelId="{0C3997F5-0E90-4B81-8F12-5D879F2591D2}" type="sibTrans" cxnId="{BB6BF60A-F993-4F84-BD26-B6630938754C}">
      <dgm:prSet/>
      <dgm:spPr/>
      <dgm:t>
        <a:bodyPr/>
        <a:lstStyle/>
        <a:p>
          <a:endParaRPr lang="en-GB"/>
        </a:p>
      </dgm:t>
    </dgm:pt>
    <dgm:pt modelId="{37E0753D-D087-4416-ADC2-2E6E86558A70}">
      <dgm:prSet custT="1"/>
      <dgm:spPr/>
      <dgm:t>
        <a:bodyPr/>
        <a:lstStyle/>
        <a:p>
          <a:r>
            <a:rPr lang="en-IE" sz="1200" dirty="0"/>
            <a:t>Verify implementation and effectiveness of the management measures in line with agreed objectives.</a:t>
          </a:r>
          <a:endParaRPr lang="en-GB" sz="1200" dirty="0"/>
        </a:p>
      </dgm:t>
    </dgm:pt>
    <dgm:pt modelId="{7730B21F-B8A6-45E9-B343-9C07CDF5A3AE}" type="parTrans" cxnId="{C6EC3259-6C23-42B4-A964-A660E14C7F6F}">
      <dgm:prSet/>
      <dgm:spPr/>
      <dgm:t>
        <a:bodyPr/>
        <a:lstStyle/>
        <a:p>
          <a:endParaRPr lang="en-GB"/>
        </a:p>
      </dgm:t>
    </dgm:pt>
    <dgm:pt modelId="{AB96FF22-D8B9-4DD2-86E2-D6C90D9CCFDC}" type="sibTrans" cxnId="{C6EC3259-6C23-42B4-A964-A660E14C7F6F}">
      <dgm:prSet/>
      <dgm:spPr/>
      <dgm:t>
        <a:bodyPr/>
        <a:lstStyle/>
        <a:p>
          <a:endParaRPr lang="en-GB"/>
        </a:p>
      </dgm:t>
    </dgm:pt>
    <dgm:pt modelId="{E426530F-F5D0-4314-976B-8B829B73F616}">
      <dgm:prSet phldrT="[Text]" custT="1"/>
      <dgm:spPr/>
      <dgm:t>
        <a:bodyPr/>
        <a:lstStyle/>
        <a:p>
          <a:r>
            <a:rPr lang="en-GB" sz="1600" b="1" dirty="0"/>
            <a:t>Habitats</a:t>
          </a:r>
        </a:p>
      </dgm:t>
    </dgm:pt>
    <dgm:pt modelId="{1C96C259-6DED-450C-9199-D854EFFD96F6}" type="parTrans" cxnId="{21FDA8AC-ACEF-40EF-8E8A-23CD99A3BF4C}">
      <dgm:prSet/>
      <dgm:spPr/>
      <dgm:t>
        <a:bodyPr/>
        <a:lstStyle/>
        <a:p>
          <a:endParaRPr lang="en-GB"/>
        </a:p>
      </dgm:t>
    </dgm:pt>
    <dgm:pt modelId="{FF6E2475-9F51-4068-80AD-5DD9D7221780}" type="sibTrans" cxnId="{21FDA8AC-ACEF-40EF-8E8A-23CD99A3BF4C}">
      <dgm:prSet/>
      <dgm:spPr/>
      <dgm:t>
        <a:bodyPr/>
        <a:lstStyle/>
        <a:p>
          <a:endParaRPr lang="en-GB"/>
        </a:p>
      </dgm:t>
    </dgm:pt>
    <dgm:pt modelId="{28C38C4E-9CF8-4377-846B-6FDE4573D74F}">
      <dgm:prSet/>
      <dgm:spPr/>
      <dgm:t>
        <a:bodyPr/>
        <a:lstStyle/>
        <a:p>
          <a:endParaRPr lang="en-GB" sz="1100" dirty="0"/>
        </a:p>
      </dgm:t>
    </dgm:pt>
    <dgm:pt modelId="{960C72FF-2BA7-4C7D-9F34-635FD03D4E0D}" type="parTrans" cxnId="{982884B7-18C8-444F-B4C5-1FB297A1DA46}">
      <dgm:prSet/>
      <dgm:spPr/>
      <dgm:t>
        <a:bodyPr/>
        <a:lstStyle/>
        <a:p>
          <a:endParaRPr lang="en-GB"/>
        </a:p>
      </dgm:t>
    </dgm:pt>
    <dgm:pt modelId="{7D9287F3-A14B-4DB2-951D-554BE3F9A2EF}" type="sibTrans" cxnId="{982884B7-18C8-444F-B4C5-1FB297A1DA46}">
      <dgm:prSet/>
      <dgm:spPr/>
      <dgm:t>
        <a:bodyPr/>
        <a:lstStyle/>
        <a:p>
          <a:endParaRPr lang="en-GB"/>
        </a:p>
      </dgm:t>
    </dgm:pt>
    <dgm:pt modelId="{B8A35D86-92D3-4176-98B8-BD9A763597A5}">
      <dgm:prSet custT="1"/>
      <dgm:spPr/>
      <dgm:t>
        <a:bodyPr/>
        <a:lstStyle/>
        <a:p>
          <a:r>
            <a:rPr lang="en-GB" sz="1400" b="0" dirty="0"/>
            <a:t>Assess </a:t>
          </a:r>
          <a:r>
            <a:rPr lang="en-GB" sz="1400" b="1" dirty="0"/>
            <a:t>ALL CERTIFIED </a:t>
          </a:r>
          <a:r>
            <a:rPr lang="en-GB" sz="1400" b="0" dirty="0"/>
            <a:t>fisheries in the region.</a:t>
          </a:r>
          <a:endParaRPr lang="en-GB" sz="1400" dirty="0"/>
        </a:p>
      </dgm:t>
    </dgm:pt>
    <dgm:pt modelId="{89D5625C-80F7-4A7B-ACEB-444C2272875C}" type="parTrans" cxnId="{BE70B2E7-A127-423C-ACB5-55358244FE1B}">
      <dgm:prSet/>
      <dgm:spPr/>
      <dgm:t>
        <a:bodyPr/>
        <a:lstStyle/>
        <a:p>
          <a:endParaRPr lang="en-GB"/>
        </a:p>
      </dgm:t>
    </dgm:pt>
    <dgm:pt modelId="{EC75BBE9-02E8-4F7B-ACB9-027F1B4114F2}" type="sibTrans" cxnId="{BE70B2E7-A127-423C-ACB5-55358244FE1B}">
      <dgm:prSet/>
      <dgm:spPr/>
      <dgm:t>
        <a:bodyPr/>
        <a:lstStyle/>
        <a:p>
          <a:endParaRPr lang="en-GB"/>
        </a:p>
      </dgm:t>
    </dgm:pt>
    <dgm:pt modelId="{C750E8AF-9FD8-4713-BC45-80D1AD18A95D}">
      <dgm:prSet custT="1"/>
      <dgm:spPr/>
      <dgm:t>
        <a:bodyPr/>
        <a:lstStyle/>
        <a:p>
          <a:r>
            <a:rPr lang="en-GB" sz="1400" b="0" dirty="0"/>
            <a:t>Ensure that effects </a:t>
          </a:r>
          <a:r>
            <a:rPr lang="en-GB" sz="1400" b="0" dirty="0">
              <a:solidFill>
                <a:sysClr val="windowText" lastClr="000000"/>
              </a:solidFill>
            </a:rPr>
            <a:t>of fishing on sensitive habitats are assessed</a:t>
          </a:r>
          <a:r>
            <a:rPr lang="en-GB" sz="1400" b="0" dirty="0"/>
            <a:t>.</a:t>
          </a:r>
          <a:endParaRPr lang="en-GB" sz="1400" dirty="0"/>
        </a:p>
      </dgm:t>
    </dgm:pt>
    <dgm:pt modelId="{DD852926-953F-4EC4-A486-F79EA722B551}" type="parTrans" cxnId="{A40F2ED0-FA0F-43B0-B496-F3C3B5B793F8}">
      <dgm:prSet/>
      <dgm:spPr/>
      <dgm:t>
        <a:bodyPr/>
        <a:lstStyle/>
        <a:p>
          <a:endParaRPr lang="en-GB"/>
        </a:p>
      </dgm:t>
    </dgm:pt>
    <dgm:pt modelId="{0314CD5D-1962-4A19-B003-0F382E14F572}" type="sibTrans" cxnId="{A40F2ED0-FA0F-43B0-B496-F3C3B5B793F8}">
      <dgm:prSet/>
      <dgm:spPr/>
      <dgm:t>
        <a:bodyPr/>
        <a:lstStyle/>
        <a:p>
          <a:endParaRPr lang="en-GB"/>
        </a:p>
      </dgm:t>
    </dgm:pt>
    <dgm:pt modelId="{432B30E1-723D-4F61-BA5E-08B099882189}">
      <dgm:prSet custT="1"/>
      <dgm:spPr/>
      <dgm:t>
        <a:bodyPr/>
        <a:lstStyle/>
        <a:p>
          <a:r>
            <a:rPr lang="en-GB" sz="1400" b="0" dirty="0"/>
            <a:t>Verify that management measures are effective in protecting sensitive habitats, maintaining the footprint from increasing, and allowing for the recovery of such habitats, where appropriate, through area closures or other effective measures.</a:t>
          </a:r>
          <a:endParaRPr lang="en-GB" sz="1400" dirty="0"/>
        </a:p>
      </dgm:t>
    </dgm:pt>
    <dgm:pt modelId="{6C98A47F-2CDA-4B08-BF1D-213F54CC7568}" type="parTrans" cxnId="{C39BC8B6-484D-416B-BBC7-B86EC6D12CD5}">
      <dgm:prSet/>
      <dgm:spPr/>
      <dgm:t>
        <a:bodyPr/>
        <a:lstStyle/>
        <a:p>
          <a:endParaRPr lang="en-GB"/>
        </a:p>
      </dgm:t>
    </dgm:pt>
    <dgm:pt modelId="{87DE5267-037E-415D-BD4B-0898F3514EEE}" type="sibTrans" cxnId="{C39BC8B6-484D-416B-BBC7-B86EC6D12CD5}">
      <dgm:prSet/>
      <dgm:spPr/>
      <dgm:t>
        <a:bodyPr/>
        <a:lstStyle/>
        <a:p>
          <a:endParaRPr lang="en-GB"/>
        </a:p>
      </dgm:t>
    </dgm:pt>
    <dgm:pt modelId="{4729E603-A568-486A-8B4F-79E7E4D05F97}" type="pres">
      <dgm:prSet presAssocID="{AA05480A-5832-4941-98DC-F564F82F49C2}" presName="linearFlow" presStyleCnt="0">
        <dgm:presLayoutVars>
          <dgm:dir/>
          <dgm:animLvl val="lvl"/>
          <dgm:resizeHandles val="exact"/>
        </dgm:presLayoutVars>
      </dgm:prSet>
      <dgm:spPr/>
      <dgm:t>
        <a:bodyPr/>
        <a:lstStyle/>
        <a:p>
          <a:endParaRPr lang="en-US"/>
        </a:p>
      </dgm:t>
    </dgm:pt>
    <dgm:pt modelId="{4C0FC166-4507-4C3B-BF38-04F5A850E3EF}" type="pres">
      <dgm:prSet presAssocID="{4670A43A-9823-42FA-A7BE-302CB5AFF777}" presName="composite" presStyleCnt="0"/>
      <dgm:spPr/>
    </dgm:pt>
    <dgm:pt modelId="{D7C8A9D3-6BF2-41DF-8B5C-4BCC3146B708}" type="pres">
      <dgm:prSet presAssocID="{4670A43A-9823-42FA-A7BE-302CB5AFF777}" presName="parentText" presStyleLbl="alignNode1" presStyleIdx="0" presStyleCnt="3">
        <dgm:presLayoutVars>
          <dgm:chMax val="1"/>
          <dgm:bulletEnabled val="1"/>
        </dgm:presLayoutVars>
      </dgm:prSet>
      <dgm:spPr/>
      <dgm:t>
        <a:bodyPr/>
        <a:lstStyle/>
        <a:p>
          <a:endParaRPr lang="en-US"/>
        </a:p>
      </dgm:t>
    </dgm:pt>
    <dgm:pt modelId="{56C7E839-5234-4162-B596-B0F57DF53A15}" type="pres">
      <dgm:prSet presAssocID="{4670A43A-9823-42FA-A7BE-302CB5AFF777}" presName="descendantText" presStyleLbl="alignAcc1" presStyleIdx="0" presStyleCnt="3">
        <dgm:presLayoutVars>
          <dgm:bulletEnabled val="1"/>
        </dgm:presLayoutVars>
      </dgm:prSet>
      <dgm:spPr/>
      <dgm:t>
        <a:bodyPr/>
        <a:lstStyle/>
        <a:p>
          <a:endParaRPr lang="en-US"/>
        </a:p>
      </dgm:t>
    </dgm:pt>
    <dgm:pt modelId="{91C70C3D-47B1-4680-A629-1E781B237F01}" type="pres">
      <dgm:prSet presAssocID="{1D8843B0-E752-4655-A040-175717BBCDFB}" presName="sp" presStyleCnt="0"/>
      <dgm:spPr/>
    </dgm:pt>
    <dgm:pt modelId="{51C2E2E0-CB9C-43E9-8F16-ED4CA9EF11B9}" type="pres">
      <dgm:prSet presAssocID="{5FA546BD-D74E-4A36-8C3B-F2E9C3AA7574}" presName="composite" presStyleCnt="0"/>
      <dgm:spPr/>
    </dgm:pt>
    <dgm:pt modelId="{6D06A048-5023-4536-8DB3-DBBB08C24C9B}" type="pres">
      <dgm:prSet presAssocID="{5FA546BD-D74E-4A36-8C3B-F2E9C3AA7574}" presName="parentText" presStyleLbl="alignNode1" presStyleIdx="1" presStyleCnt="3">
        <dgm:presLayoutVars>
          <dgm:chMax val="1"/>
          <dgm:bulletEnabled val="1"/>
        </dgm:presLayoutVars>
      </dgm:prSet>
      <dgm:spPr/>
      <dgm:t>
        <a:bodyPr/>
        <a:lstStyle/>
        <a:p>
          <a:endParaRPr lang="en-US"/>
        </a:p>
      </dgm:t>
    </dgm:pt>
    <dgm:pt modelId="{AA235D33-B0CF-4FC8-B78D-1D306DAAFEBE}" type="pres">
      <dgm:prSet presAssocID="{5FA546BD-D74E-4A36-8C3B-F2E9C3AA7574}" presName="descendantText" presStyleLbl="alignAcc1" presStyleIdx="1" presStyleCnt="3">
        <dgm:presLayoutVars>
          <dgm:bulletEnabled val="1"/>
        </dgm:presLayoutVars>
      </dgm:prSet>
      <dgm:spPr/>
      <dgm:t>
        <a:bodyPr/>
        <a:lstStyle/>
        <a:p>
          <a:endParaRPr lang="en-US"/>
        </a:p>
      </dgm:t>
    </dgm:pt>
    <dgm:pt modelId="{2A18258A-F506-4AF4-B76A-01CFB1D5630D}" type="pres">
      <dgm:prSet presAssocID="{81C148BA-EB36-4B33-81A7-E16F7C044E69}" presName="sp" presStyleCnt="0"/>
      <dgm:spPr/>
    </dgm:pt>
    <dgm:pt modelId="{10B63EAE-EC2A-40A5-8474-BD0F6C6719BA}" type="pres">
      <dgm:prSet presAssocID="{E426530F-F5D0-4314-976B-8B829B73F616}" presName="composite" presStyleCnt="0"/>
      <dgm:spPr/>
    </dgm:pt>
    <dgm:pt modelId="{6614E6BD-2838-42E8-B9DA-B8BC2131839B}" type="pres">
      <dgm:prSet presAssocID="{E426530F-F5D0-4314-976B-8B829B73F616}" presName="parentText" presStyleLbl="alignNode1" presStyleIdx="2" presStyleCnt="3">
        <dgm:presLayoutVars>
          <dgm:chMax val="1"/>
          <dgm:bulletEnabled val="1"/>
        </dgm:presLayoutVars>
      </dgm:prSet>
      <dgm:spPr/>
      <dgm:t>
        <a:bodyPr/>
        <a:lstStyle/>
        <a:p>
          <a:endParaRPr lang="en-US"/>
        </a:p>
      </dgm:t>
    </dgm:pt>
    <dgm:pt modelId="{2C184379-0EF5-4D3A-8C9A-1D95EC3BBA63}" type="pres">
      <dgm:prSet presAssocID="{E426530F-F5D0-4314-976B-8B829B73F616}" presName="descendantText" presStyleLbl="alignAcc1" presStyleIdx="2" presStyleCnt="3" custScaleY="121856">
        <dgm:presLayoutVars>
          <dgm:bulletEnabled val="1"/>
        </dgm:presLayoutVars>
      </dgm:prSet>
      <dgm:spPr/>
      <dgm:t>
        <a:bodyPr/>
        <a:lstStyle/>
        <a:p>
          <a:endParaRPr lang="en-US"/>
        </a:p>
      </dgm:t>
    </dgm:pt>
  </dgm:ptLst>
  <dgm:cxnLst>
    <dgm:cxn modelId="{BE70B2E7-A127-423C-ACB5-55358244FE1B}" srcId="{E426530F-F5D0-4314-976B-8B829B73F616}" destId="{B8A35D86-92D3-4176-98B8-BD9A763597A5}" srcOrd="1" destOrd="0" parTransId="{89D5625C-80F7-4A7B-ACEB-444C2272875C}" sibTransId="{EC75BBE9-02E8-4F7B-ACB9-027F1B4114F2}"/>
    <dgm:cxn modelId="{2184EDD0-C187-44D3-A213-F54487748539}" type="presOf" srcId="{AA05480A-5832-4941-98DC-F564F82F49C2}" destId="{4729E603-A568-486A-8B4F-79E7E4D05F97}" srcOrd="0" destOrd="0" presId="urn:microsoft.com/office/officeart/2005/8/layout/chevron2"/>
    <dgm:cxn modelId="{6C711678-B658-45E6-B6B5-EFD7340632F9}" type="presOf" srcId="{E426530F-F5D0-4314-976B-8B829B73F616}" destId="{6614E6BD-2838-42E8-B9DA-B8BC2131839B}" srcOrd="0" destOrd="0" presId="urn:microsoft.com/office/officeart/2005/8/layout/chevron2"/>
    <dgm:cxn modelId="{E87BA7E3-6C23-45E0-AB9D-892638BBABDB}" srcId="{AA05480A-5832-4941-98DC-F564F82F49C2}" destId="{4670A43A-9823-42FA-A7BE-302CB5AFF777}" srcOrd="0" destOrd="0" parTransId="{92B1FF0F-8848-4872-BD00-49224EA14F83}" sibTransId="{1D8843B0-E752-4655-A040-175717BBCDFB}"/>
    <dgm:cxn modelId="{D5F0B750-A910-476C-A606-BFBAB79556AD}" srcId="{4670A43A-9823-42FA-A7BE-302CB5AFF777}" destId="{BAA603CC-5757-490F-BAB7-9760B3EE9F68}" srcOrd="0" destOrd="0" parTransId="{082E504E-7B3F-442A-AAEA-BB1873E1FD6E}" sibTransId="{D879F8C9-AA1A-49ED-8974-7B33C6302B55}"/>
    <dgm:cxn modelId="{F768DFD3-FACA-4DD2-BE39-2E6B5953E6BD}" type="presOf" srcId="{B8A35D86-92D3-4176-98B8-BD9A763597A5}" destId="{2C184379-0EF5-4D3A-8C9A-1D95EC3BBA63}" srcOrd="0" destOrd="1" presId="urn:microsoft.com/office/officeart/2005/8/layout/chevron2"/>
    <dgm:cxn modelId="{C6EC3259-6C23-42B4-A964-A660E14C7F6F}" srcId="{5FA546BD-D74E-4A36-8C3B-F2E9C3AA7574}" destId="{37E0753D-D087-4416-ADC2-2E6E86558A70}" srcOrd="3" destOrd="0" parTransId="{7730B21F-B8A6-45E9-B343-9C07CDF5A3AE}" sibTransId="{AB96FF22-D8B9-4DD2-86E2-D6C90D9CCFDC}"/>
    <dgm:cxn modelId="{FC16348D-3C6A-43FF-BFAE-E17D06761530}" type="presOf" srcId="{4670A43A-9823-42FA-A7BE-302CB5AFF777}" destId="{D7C8A9D3-6BF2-41DF-8B5C-4BCC3146B708}" srcOrd="0" destOrd="0" presId="urn:microsoft.com/office/officeart/2005/8/layout/chevron2"/>
    <dgm:cxn modelId="{246E0CD2-0715-487E-8D54-E8A675164488}" type="presOf" srcId="{A3183ADC-738A-4633-B40E-9D038FF952D0}" destId="{56C7E839-5234-4162-B596-B0F57DF53A15}" srcOrd="0" destOrd="1" presId="urn:microsoft.com/office/officeart/2005/8/layout/chevron2"/>
    <dgm:cxn modelId="{185B1742-13E0-43A5-B58A-740A5BEEDE83}" type="presOf" srcId="{BAA603CC-5757-490F-BAB7-9760B3EE9F68}" destId="{56C7E839-5234-4162-B596-B0F57DF53A15}" srcOrd="0" destOrd="0" presId="urn:microsoft.com/office/officeart/2005/8/layout/chevron2"/>
    <dgm:cxn modelId="{390BA8B4-5DBC-4434-AE1E-E54BAB1814AB}" type="presOf" srcId="{37E0753D-D087-4416-ADC2-2E6E86558A70}" destId="{AA235D33-B0CF-4FC8-B78D-1D306DAAFEBE}" srcOrd="0" destOrd="3" presId="urn:microsoft.com/office/officeart/2005/8/layout/chevron2"/>
    <dgm:cxn modelId="{982884B7-18C8-444F-B4C5-1FB297A1DA46}" srcId="{E426530F-F5D0-4314-976B-8B829B73F616}" destId="{28C38C4E-9CF8-4377-846B-6FDE4573D74F}" srcOrd="0" destOrd="0" parTransId="{960C72FF-2BA7-4C7D-9F34-635FD03D4E0D}" sibTransId="{7D9287F3-A14B-4DB2-951D-554BE3F9A2EF}"/>
    <dgm:cxn modelId="{A40F2ED0-FA0F-43B0-B496-F3C3B5B793F8}" srcId="{E426530F-F5D0-4314-976B-8B829B73F616}" destId="{C750E8AF-9FD8-4713-BC45-80D1AD18A95D}" srcOrd="2" destOrd="0" parTransId="{DD852926-953F-4EC4-A486-F79EA722B551}" sibTransId="{0314CD5D-1962-4A19-B003-0F382E14F572}"/>
    <dgm:cxn modelId="{F3D0C03B-B01B-4A21-B215-303C343D8DA9}" type="presOf" srcId="{432B30E1-723D-4F61-BA5E-08B099882189}" destId="{2C184379-0EF5-4D3A-8C9A-1D95EC3BBA63}" srcOrd="0" destOrd="3" presId="urn:microsoft.com/office/officeart/2005/8/layout/chevron2"/>
    <dgm:cxn modelId="{BB6BF60A-F993-4F84-BD26-B6630938754C}" srcId="{5FA546BD-D74E-4A36-8C3B-F2E9C3AA7574}" destId="{52A64780-61CA-40D7-8FE6-02A79C2C3D8D}" srcOrd="2" destOrd="0" parTransId="{7A5DDEFE-93E4-43A6-9459-AD34A6471A2D}" sibTransId="{0C3997F5-0E90-4B81-8F12-5D879F2591D2}"/>
    <dgm:cxn modelId="{19BC1DB4-2E07-4A25-ADAD-281FA96207DF}" type="presOf" srcId="{28C38C4E-9CF8-4377-846B-6FDE4573D74F}" destId="{2C184379-0EF5-4D3A-8C9A-1D95EC3BBA63}" srcOrd="0" destOrd="0" presId="urn:microsoft.com/office/officeart/2005/8/layout/chevron2"/>
    <dgm:cxn modelId="{CFEF0293-4E3D-4C33-B54D-6A3D40B250A4}" type="presOf" srcId="{B2644022-7302-4E35-9F4E-628724E3EE38}" destId="{AA235D33-B0CF-4FC8-B78D-1D306DAAFEBE}" srcOrd="0" destOrd="1" presId="urn:microsoft.com/office/officeart/2005/8/layout/chevron2"/>
    <dgm:cxn modelId="{C39BC8B6-484D-416B-BBC7-B86EC6D12CD5}" srcId="{E426530F-F5D0-4314-976B-8B829B73F616}" destId="{432B30E1-723D-4F61-BA5E-08B099882189}" srcOrd="3" destOrd="0" parTransId="{6C98A47F-2CDA-4B08-BF1D-213F54CC7568}" sibTransId="{87DE5267-037E-415D-BD4B-0898F3514EEE}"/>
    <dgm:cxn modelId="{8E98D599-C341-43AD-83C1-F9D046D34D44}" srcId="{AA05480A-5832-4941-98DC-F564F82F49C2}" destId="{5FA546BD-D74E-4A36-8C3B-F2E9C3AA7574}" srcOrd="1" destOrd="0" parTransId="{F113C1FB-C00F-4A4B-8372-8A2F59409A64}" sibTransId="{81C148BA-EB36-4B33-81A7-E16F7C044E69}"/>
    <dgm:cxn modelId="{F73B6368-FC07-4ADF-A176-7B37C7C0F7BD}" type="presOf" srcId="{5172F874-6FF6-43F6-95B9-FFD3AD78C16D}" destId="{56C7E839-5234-4162-B596-B0F57DF53A15}" srcOrd="0" destOrd="2" presId="urn:microsoft.com/office/officeart/2005/8/layout/chevron2"/>
    <dgm:cxn modelId="{B851E67B-FD3E-475B-9B52-403300458C67}" srcId="{4670A43A-9823-42FA-A7BE-302CB5AFF777}" destId="{5172F874-6FF6-43F6-95B9-FFD3AD78C16D}" srcOrd="2" destOrd="0" parTransId="{2DBD4967-484E-4977-8388-D79295AB5AA9}" sibTransId="{7529FDC6-31CF-4C39-ABD2-E66CAE371835}"/>
    <dgm:cxn modelId="{0CFD081E-1FFF-476D-AB99-2CDDD7BE22BC}" type="presOf" srcId="{AB8F1AC6-458E-4B8A-9A33-350753011FE6}" destId="{AA235D33-B0CF-4FC8-B78D-1D306DAAFEBE}" srcOrd="0" destOrd="0" presId="urn:microsoft.com/office/officeart/2005/8/layout/chevron2"/>
    <dgm:cxn modelId="{0DE6CA95-9871-4B1F-ABAD-FFB83016D5FE}" type="presOf" srcId="{52A64780-61CA-40D7-8FE6-02A79C2C3D8D}" destId="{AA235D33-B0CF-4FC8-B78D-1D306DAAFEBE}" srcOrd="0" destOrd="2" presId="urn:microsoft.com/office/officeart/2005/8/layout/chevron2"/>
    <dgm:cxn modelId="{81CCE8A2-A2B8-435D-80C4-8527A190EEE6}" srcId="{5FA546BD-D74E-4A36-8C3B-F2E9C3AA7574}" destId="{B2644022-7302-4E35-9F4E-628724E3EE38}" srcOrd="1" destOrd="0" parTransId="{AFE6BEF8-0AAC-427F-89B4-62559184200F}" sibTransId="{80375AAC-A08F-4E2E-BFC4-5257C07D970D}"/>
    <dgm:cxn modelId="{21FDA8AC-ACEF-40EF-8E8A-23CD99A3BF4C}" srcId="{AA05480A-5832-4941-98DC-F564F82F49C2}" destId="{E426530F-F5D0-4314-976B-8B829B73F616}" srcOrd="2" destOrd="0" parTransId="{1C96C259-6DED-450C-9199-D854EFFD96F6}" sibTransId="{FF6E2475-9F51-4068-80AD-5DD9D7221780}"/>
    <dgm:cxn modelId="{B9BBDB52-AB92-43FA-99F1-117DA26BC570}" type="presOf" srcId="{C750E8AF-9FD8-4713-BC45-80D1AD18A95D}" destId="{2C184379-0EF5-4D3A-8C9A-1D95EC3BBA63}" srcOrd="0" destOrd="2" presId="urn:microsoft.com/office/officeart/2005/8/layout/chevron2"/>
    <dgm:cxn modelId="{1917F89E-69E4-4A4B-8764-8E66214463D5}" srcId="{5FA546BD-D74E-4A36-8C3B-F2E9C3AA7574}" destId="{AB8F1AC6-458E-4B8A-9A33-350753011FE6}" srcOrd="0" destOrd="0" parTransId="{9E4B7C65-C800-4D29-AC9A-0C42A8B13E64}" sibTransId="{E2147F96-7202-4436-A9CE-A1248E61FF08}"/>
    <dgm:cxn modelId="{9F62244F-B748-47CF-9E48-EEAAEC2C7E32}" srcId="{4670A43A-9823-42FA-A7BE-302CB5AFF777}" destId="{A3183ADC-738A-4633-B40E-9D038FF952D0}" srcOrd="1" destOrd="0" parTransId="{82980E32-1E91-484E-8651-A049A029849B}" sibTransId="{D659A8CA-996A-49F6-9B43-F630A52A7A9F}"/>
    <dgm:cxn modelId="{7A9EB92B-0DB2-4E32-BFC7-58501FCF8F3E}" type="presOf" srcId="{5FA546BD-D74E-4A36-8C3B-F2E9C3AA7574}" destId="{6D06A048-5023-4536-8DB3-DBBB08C24C9B}" srcOrd="0" destOrd="0" presId="urn:microsoft.com/office/officeart/2005/8/layout/chevron2"/>
    <dgm:cxn modelId="{6ED3ED09-E353-4C7C-BCDC-050A15997853}" type="presParOf" srcId="{4729E603-A568-486A-8B4F-79E7E4D05F97}" destId="{4C0FC166-4507-4C3B-BF38-04F5A850E3EF}" srcOrd="0" destOrd="0" presId="urn:microsoft.com/office/officeart/2005/8/layout/chevron2"/>
    <dgm:cxn modelId="{BCD32F9F-5572-49F8-AADA-05418CBBB2B0}" type="presParOf" srcId="{4C0FC166-4507-4C3B-BF38-04F5A850E3EF}" destId="{D7C8A9D3-6BF2-41DF-8B5C-4BCC3146B708}" srcOrd="0" destOrd="0" presId="urn:microsoft.com/office/officeart/2005/8/layout/chevron2"/>
    <dgm:cxn modelId="{E9FBCE28-726C-499B-B607-69B3753C9214}" type="presParOf" srcId="{4C0FC166-4507-4C3B-BF38-04F5A850E3EF}" destId="{56C7E839-5234-4162-B596-B0F57DF53A15}" srcOrd="1" destOrd="0" presId="urn:microsoft.com/office/officeart/2005/8/layout/chevron2"/>
    <dgm:cxn modelId="{3E240E2A-0054-4386-B78A-E7AD66E1EEC7}" type="presParOf" srcId="{4729E603-A568-486A-8B4F-79E7E4D05F97}" destId="{91C70C3D-47B1-4680-A629-1E781B237F01}" srcOrd="1" destOrd="0" presId="urn:microsoft.com/office/officeart/2005/8/layout/chevron2"/>
    <dgm:cxn modelId="{04B4B821-7245-43F9-8388-4E172CEDBA1F}" type="presParOf" srcId="{4729E603-A568-486A-8B4F-79E7E4D05F97}" destId="{51C2E2E0-CB9C-43E9-8F16-ED4CA9EF11B9}" srcOrd="2" destOrd="0" presId="urn:microsoft.com/office/officeart/2005/8/layout/chevron2"/>
    <dgm:cxn modelId="{8FB37ED0-AAC5-48B2-B8B8-6F09D14C6EB2}" type="presParOf" srcId="{51C2E2E0-CB9C-43E9-8F16-ED4CA9EF11B9}" destId="{6D06A048-5023-4536-8DB3-DBBB08C24C9B}" srcOrd="0" destOrd="0" presId="urn:microsoft.com/office/officeart/2005/8/layout/chevron2"/>
    <dgm:cxn modelId="{FF50AC4A-305D-469C-B1F8-45D6F5BBB4F2}" type="presParOf" srcId="{51C2E2E0-CB9C-43E9-8F16-ED4CA9EF11B9}" destId="{AA235D33-B0CF-4FC8-B78D-1D306DAAFEBE}" srcOrd="1" destOrd="0" presId="urn:microsoft.com/office/officeart/2005/8/layout/chevron2"/>
    <dgm:cxn modelId="{3B897A25-CA63-492E-A211-264B8C1105BE}" type="presParOf" srcId="{4729E603-A568-486A-8B4F-79E7E4D05F97}" destId="{2A18258A-F506-4AF4-B76A-01CFB1D5630D}" srcOrd="3" destOrd="0" presId="urn:microsoft.com/office/officeart/2005/8/layout/chevron2"/>
    <dgm:cxn modelId="{675B0F7D-BA3B-45B3-8136-2856C6C57E6A}" type="presParOf" srcId="{4729E603-A568-486A-8B4F-79E7E4D05F97}" destId="{10B63EAE-EC2A-40A5-8474-BD0F6C6719BA}" srcOrd="4" destOrd="0" presId="urn:microsoft.com/office/officeart/2005/8/layout/chevron2"/>
    <dgm:cxn modelId="{F99F0E81-9956-413B-A880-D8C34ED6F0F5}" type="presParOf" srcId="{10B63EAE-EC2A-40A5-8474-BD0F6C6719BA}" destId="{6614E6BD-2838-42E8-B9DA-B8BC2131839B}" srcOrd="0" destOrd="0" presId="urn:microsoft.com/office/officeart/2005/8/layout/chevron2"/>
    <dgm:cxn modelId="{178541AF-DBFB-4124-9225-94421FDE9A89}" type="presParOf" srcId="{10B63EAE-EC2A-40A5-8474-BD0F6C6719BA}" destId="{2C184379-0EF5-4D3A-8C9A-1D95EC3BBA6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54D879-321C-4247-BCF1-54DD77B1B15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3A4DCD91-E77D-41FA-8DF7-89FD445F59B6}">
      <dgm:prSet phldrT="[Text]"/>
      <dgm:spPr/>
      <dgm:t>
        <a:bodyPr/>
        <a:lstStyle/>
        <a:p>
          <a:r>
            <a:rPr lang="en-GB"/>
            <a:t>Assess </a:t>
          </a:r>
          <a:r>
            <a:rPr lang="en-GB" b="1"/>
            <a:t>Stock Status </a:t>
          </a:r>
          <a:r>
            <a:rPr lang="en-GB"/>
            <a:t>under Clause 6.3</a:t>
          </a:r>
        </a:p>
      </dgm:t>
    </dgm:pt>
    <dgm:pt modelId="{76B592DD-1E32-4A65-B760-C715EA1EA9DF}" type="parTrans" cxnId="{76E9FE7B-447B-46E1-A6C2-1CA38692CB4D}">
      <dgm:prSet/>
      <dgm:spPr/>
      <dgm:t>
        <a:bodyPr/>
        <a:lstStyle/>
        <a:p>
          <a:endParaRPr lang="en-GB"/>
        </a:p>
      </dgm:t>
    </dgm:pt>
    <dgm:pt modelId="{7D6E4B32-20BB-476B-8F3B-C2271B06D201}" type="sibTrans" cxnId="{76E9FE7B-447B-46E1-A6C2-1CA38692CB4D}">
      <dgm:prSet/>
      <dgm:spPr/>
      <dgm:t>
        <a:bodyPr/>
        <a:lstStyle/>
        <a:p>
          <a:endParaRPr lang="en-GB"/>
        </a:p>
      </dgm:t>
    </dgm:pt>
    <dgm:pt modelId="{2C2D2111-9A0C-41C4-A4CF-BF9BD5BA3684}">
      <dgm:prSet phldrT="[Text]"/>
      <dgm:spPr/>
      <dgm:t>
        <a:bodyPr/>
        <a:lstStyle/>
        <a:p>
          <a:r>
            <a:rPr lang="en-GB" dirty="0"/>
            <a:t>Assess </a:t>
          </a:r>
          <a:r>
            <a:rPr lang="en-GB" b="1" dirty="0"/>
            <a:t>Main</a:t>
          </a:r>
          <a:r>
            <a:rPr lang="en-GB" dirty="0"/>
            <a:t> </a:t>
          </a:r>
          <a:r>
            <a:rPr lang="en-GB" b="1" dirty="0"/>
            <a:t>Associated Bycatch </a:t>
          </a:r>
          <a:r>
            <a:rPr lang="en-GB" dirty="0"/>
            <a:t>under Clause 12.2.1</a:t>
          </a:r>
        </a:p>
      </dgm:t>
    </dgm:pt>
    <dgm:pt modelId="{2E8D194D-B35E-43BA-B32F-A9E8CF68547A}" type="parTrans" cxnId="{DE9BD93C-6BB7-4191-8F54-6673631A0A8B}">
      <dgm:prSet/>
      <dgm:spPr/>
      <dgm:t>
        <a:bodyPr/>
        <a:lstStyle/>
        <a:p>
          <a:endParaRPr lang="en-GB"/>
        </a:p>
      </dgm:t>
    </dgm:pt>
    <dgm:pt modelId="{586F467C-B078-4D77-996E-F4A5D1598B28}" type="sibTrans" cxnId="{DE9BD93C-6BB7-4191-8F54-6673631A0A8B}">
      <dgm:prSet/>
      <dgm:spPr/>
      <dgm:t>
        <a:bodyPr/>
        <a:lstStyle/>
        <a:p>
          <a:endParaRPr lang="en-GB"/>
        </a:p>
      </dgm:t>
    </dgm:pt>
    <dgm:pt modelId="{29EFE909-37F7-4C4F-B31C-65B0EA8CA8D7}">
      <dgm:prSet phldrT="[Text]"/>
      <dgm:spPr/>
      <dgm:t>
        <a:bodyPr/>
        <a:lstStyle/>
        <a:p>
          <a:r>
            <a:rPr lang="en-GB"/>
            <a:t>Assess </a:t>
          </a:r>
          <a:r>
            <a:rPr lang="en-GB" b="1"/>
            <a:t>ETP Species </a:t>
          </a:r>
          <a:r>
            <a:rPr lang="en-GB"/>
            <a:t>under Clause 12.2.4</a:t>
          </a:r>
        </a:p>
      </dgm:t>
    </dgm:pt>
    <dgm:pt modelId="{8F7BF20E-4A22-4D9B-B305-337EC18B75BA}" type="parTrans" cxnId="{96395D4A-DA8E-4646-9857-F3AC14C9D294}">
      <dgm:prSet/>
      <dgm:spPr/>
      <dgm:t>
        <a:bodyPr/>
        <a:lstStyle/>
        <a:p>
          <a:endParaRPr lang="en-GB"/>
        </a:p>
      </dgm:t>
    </dgm:pt>
    <dgm:pt modelId="{3CCEC950-41EF-4C9A-96F2-02892E384E6B}" type="sibTrans" cxnId="{96395D4A-DA8E-4646-9857-F3AC14C9D294}">
      <dgm:prSet/>
      <dgm:spPr/>
      <dgm:t>
        <a:bodyPr/>
        <a:lstStyle/>
        <a:p>
          <a:endParaRPr lang="en-GB"/>
        </a:p>
      </dgm:t>
    </dgm:pt>
    <dgm:pt modelId="{1E57E1FC-E4A3-40AA-9245-B33E15EA5A6F}">
      <dgm:prSet phldrT="[Text]"/>
      <dgm:spPr/>
      <dgm:t>
        <a:bodyPr/>
        <a:lstStyle/>
        <a:p>
          <a:r>
            <a:rPr lang="en-GB"/>
            <a:t>Assess </a:t>
          </a:r>
          <a:r>
            <a:rPr lang="en-GB" b="1"/>
            <a:t>Minor</a:t>
          </a:r>
          <a:r>
            <a:rPr lang="en-GB"/>
            <a:t> </a:t>
          </a:r>
          <a:r>
            <a:rPr lang="en-GB" b="1"/>
            <a:t>Associated Bycatch </a:t>
          </a:r>
          <a:r>
            <a:rPr lang="en-GB"/>
            <a:t>under Clause 12.2.2</a:t>
          </a:r>
        </a:p>
      </dgm:t>
    </dgm:pt>
    <dgm:pt modelId="{CE436067-A31D-4198-846F-881A32C26E85}" type="parTrans" cxnId="{8C50B424-7E98-4F6F-806C-B26B187AF1C9}">
      <dgm:prSet/>
      <dgm:spPr/>
      <dgm:t>
        <a:bodyPr/>
        <a:lstStyle/>
        <a:p>
          <a:endParaRPr lang="en-GB"/>
        </a:p>
      </dgm:t>
    </dgm:pt>
    <dgm:pt modelId="{8B39A044-6E70-4A77-8C79-0A4A3A17B89C}" type="sibTrans" cxnId="{8C50B424-7E98-4F6F-806C-B26B187AF1C9}">
      <dgm:prSet/>
      <dgm:spPr/>
      <dgm:t>
        <a:bodyPr/>
        <a:lstStyle/>
        <a:p>
          <a:endParaRPr lang="en-GB"/>
        </a:p>
      </dgm:t>
    </dgm:pt>
    <dgm:pt modelId="{240D1152-4132-450D-BEDB-A0881B9FC0D6}" type="pres">
      <dgm:prSet presAssocID="{DD54D879-321C-4247-BCF1-54DD77B1B153}" presName="Name0" presStyleCnt="0">
        <dgm:presLayoutVars>
          <dgm:chMax val="7"/>
          <dgm:chPref val="7"/>
          <dgm:dir/>
        </dgm:presLayoutVars>
      </dgm:prSet>
      <dgm:spPr/>
      <dgm:t>
        <a:bodyPr/>
        <a:lstStyle/>
        <a:p>
          <a:endParaRPr lang="en-US"/>
        </a:p>
      </dgm:t>
    </dgm:pt>
    <dgm:pt modelId="{920BAC46-AEC2-4232-AFB1-06633FEE9826}" type="pres">
      <dgm:prSet presAssocID="{DD54D879-321C-4247-BCF1-54DD77B1B153}" presName="Name1" presStyleCnt="0"/>
      <dgm:spPr/>
    </dgm:pt>
    <dgm:pt modelId="{47FD8244-0980-4232-84D8-199A8FDF0634}" type="pres">
      <dgm:prSet presAssocID="{DD54D879-321C-4247-BCF1-54DD77B1B153}" presName="cycle" presStyleCnt="0"/>
      <dgm:spPr/>
    </dgm:pt>
    <dgm:pt modelId="{C120DB7E-4628-4F81-B2D3-B2B801AE1895}" type="pres">
      <dgm:prSet presAssocID="{DD54D879-321C-4247-BCF1-54DD77B1B153}" presName="srcNode" presStyleLbl="node1" presStyleIdx="0" presStyleCnt="4"/>
      <dgm:spPr/>
    </dgm:pt>
    <dgm:pt modelId="{1C283826-9406-4F95-BEC5-4BB5726840BD}" type="pres">
      <dgm:prSet presAssocID="{DD54D879-321C-4247-BCF1-54DD77B1B153}" presName="conn" presStyleLbl="parChTrans1D2" presStyleIdx="0" presStyleCnt="1"/>
      <dgm:spPr/>
      <dgm:t>
        <a:bodyPr/>
        <a:lstStyle/>
        <a:p>
          <a:endParaRPr lang="en-US"/>
        </a:p>
      </dgm:t>
    </dgm:pt>
    <dgm:pt modelId="{FE8DB683-BC42-4D54-B4AD-CEA7FEEF7D48}" type="pres">
      <dgm:prSet presAssocID="{DD54D879-321C-4247-BCF1-54DD77B1B153}" presName="extraNode" presStyleLbl="node1" presStyleIdx="0" presStyleCnt="4"/>
      <dgm:spPr/>
    </dgm:pt>
    <dgm:pt modelId="{8B822160-912A-4AD3-8056-6DCDA2D7E61A}" type="pres">
      <dgm:prSet presAssocID="{DD54D879-321C-4247-BCF1-54DD77B1B153}" presName="dstNode" presStyleLbl="node1" presStyleIdx="0" presStyleCnt="4"/>
      <dgm:spPr/>
    </dgm:pt>
    <dgm:pt modelId="{A2B61F31-4BAD-4588-9839-24B0944EAFD8}" type="pres">
      <dgm:prSet presAssocID="{3A4DCD91-E77D-41FA-8DF7-89FD445F59B6}" presName="text_1" presStyleLbl="node1" presStyleIdx="0" presStyleCnt="4">
        <dgm:presLayoutVars>
          <dgm:bulletEnabled val="1"/>
        </dgm:presLayoutVars>
      </dgm:prSet>
      <dgm:spPr/>
      <dgm:t>
        <a:bodyPr/>
        <a:lstStyle/>
        <a:p>
          <a:endParaRPr lang="en-US"/>
        </a:p>
      </dgm:t>
    </dgm:pt>
    <dgm:pt modelId="{FC1D28F6-52F3-40C7-9305-C6FAD904C953}" type="pres">
      <dgm:prSet presAssocID="{3A4DCD91-E77D-41FA-8DF7-89FD445F59B6}" presName="accent_1" presStyleCnt="0"/>
      <dgm:spPr/>
    </dgm:pt>
    <dgm:pt modelId="{94EA2693-79BC-4474-B309-DBC5E1CFC82B}" type="pres">
      <dgm:prSet presAssocID="{3A4DCD91-E77D-41FA-8DF7-89FD445F59B6}" presName="accentRepeatNode" presStyleLbl="solidFgAcc1" presStyleIdx="0" presStyleCnt="4"/>
      <dgm:spPr/>
    </dgm:pt>
    <dgm:pt modelId="{79544942-67E3-47AF-A34E-D082E3DC41D4}" type="pres">
      <dgm:prSet presAssocID="{2C2D2111-9A0C-41C4-A4CF-BF9BD5BA3684}" presName="text_2" presStyleLbl="node1" presStyleIdx="1" presStyleCnt="4" custLinFactNeighborX="688">
        <dgm:presLayoutVars>
          <dgm:bulletEnabled val="1"/>
        </dgm:presLayoutVars>
      </dgm:prSet>
      <dgm:spPr/>
      <dgm:t>
        <a:bodyPr/>
        <a:lstStyle/>
        <a:p>
          <a:endParaRPr lang="en-US"/>
        </a:p>
      </dgm:t>
    </dgm:pt>
    <dgm:pt modelId="{69DCFC35-95D7-48B9-91AB-CAE1D420D54C}" type="pres">
      <dgm:prSet presAssocID="{2C2D2111-9A0C-41C4-A4CF-BF9BD5BA3684}" presName="accent_2" presStyleCnt="0"/>
      <dgm:spPr/>
    </dgm:pt>
    <dgm:pt modelId="{A60D804F-C78E-40C7-B83C-D87F089F8298}" type="pres">
      <dgm:prSet presAssocID="{2C2D2111-9A0C-41C4-A4CF-BF9BD5BA3684}" presName="accentRepeatNode" presStyleLbl="solidFgAcc1" presStyleIdx="1" presStyleCnt="4"/>
      <dgm:spPr>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t>
        <a:bodyPr/>
        <a:lstStyle/>
        <a:p>
          <a:endParaRPr lang="en-US"/>
        </a:p>
      </dgm:t>
    </dgm:pt>
    <dgm:pt modelId="{7D78873C-BF77-4FF2-BF11-53988E000B0E}" type="pres">
      <dgm:prSet presAssocID="{1E57E1FC-E4A3-40AA-9245-B33E15EA5A6F}" presName="text_3" presStyleLbl="node1" presStyleIdx="2" presStyleCnt="4" custLinFactNeighborX="688">
        <dgm:presLayoutVars>
          <dgm:bulletEnabled val="1"/>
        </dgm:presLayoutVars>
      </dgm:prSet>
      <dgm:spPr/>
      <dgm:t>
        <a:bodyPr/>
        <a:lstStyle/>
        <a:p>
          <a:endParaRPr lang="en-US"/>
        </a:p>
      </dgm:t>
    </dgm:pt>
    <dgm:pt modelId="{FA80E4B0-ABAA-4594-BBA8-82E31F874DF3}" type="pres">
      <dgm:prSet presAssocID="{1E57E1FC-E4A3-40AA-9245-B33E15EA5A6F}" presName="accent_3" presStyleCnt="0"/>
      <dgm:spPr/>
    </dgm:pt>
    <dgm:pt modelId="{D9D80247-3BEF-477C-AE58-6DD8A310403B}" type="pres">
      <dgm:prSet presAssocID="{1E57E1FC-E4A3-40AA-9245-B33E15EA5A6F}" presName="accentRepeatNode" presStyleLbl="solidFgAcc1" presStyleIdx="2" presStyleCnt="4"/>
      <dgm:spPr/>
    </dgm:pt>
    <dgm:pt modelId="{3BAFD923-84A2-4998-B934-5E87B7F86B2F}" type="pres">
      <dgm:prSet presAssocID="{29EFE909-37F7-4C4F-B31C-65B0EA8CA8D7}" presName="text_4" presStyleLbl="node1" presStyleIdx="3" presStyleCnt="4">
        <dgm:presLayoutVars>
          <dgm:bulletEnabled val="1"/>
        </dgm:presLayoutVars>
      </dgm:prSet>
      <dgm:spPr/>
      <dgm:t>
        <a:bodyPr/>
        <a:lstStyle/>
        <a:p>
          <a:endParaRPr lang="en-US"/>
        </a:p>
      </dgm:t>
    </dgm:pt>
    <dgm:pt modelId="{F33C1532-1524-465F-9F5F-4C1C599DEFAC}" type="pres">
      <dgm:prSet presAssocID="{29EFE909-37F7-4C4F-B31C-65B0EA8CA8D7}" presName="accent_4" presStyleCnt="0"/>
      <dgm:spPr/>
    </dgm:pt>
    <dgm:pt modelId="{4A51B0FA-838F-44B3-A8DD-8D34E64BA834}" type="pres">
      <dgm:prSet presAssocID="{29EFE909-37F7-4C4F-B31C-65B0EA8CA8D7}" presName="accentRepeatNode" presStyleLbl="solidFgAcc1" presStyleIdx="3" presStyleCnt="4"/>
      <dgm:spPr/>
    </dgm:pt>
  </dgm:ptLst>
  <dgm:cxnLst>
    <dgm:cxn modelId="{D8355F49-D137-4065-9F72-86E1DC7CF261}" type="presOf" srcId="{7D6E4B32-20BB-476B-8F3B-C2271B06D201}" destId="{1C283826-9406-4F95-BEC5-4BB5726840BD}" srcOrd="0" destOrd="0" presId="urn:microsoft.com/office/officeart/2008/layout/VerticalCurvedList"/>
    <dgm:cxn modelId="{D6ECA64E-AF0D-4D90-AAF3-EF71C542ABA0}" type="presOf" srcId="{3A4DCD91-E77D-41FA-8DF7-89FD445F59B6}" destId="{A2B61F31-4BAD-4588-9839-24B0944EAFD8}" srcOrd="0" destOrd="0" presId="urn:microsoft.com/office/officeart/2008/layout/VerticalCurvedList"/>
    <dgm:cxn modelId="{9B5DC878-F6DD-4427-9AF7-6241C077570E}" type="presOf" srcId="{29EFE909-37F7-4C4F-B31C-65B0EA8CA8D7}" destId="{3BAFD923-84A2-4998-B934-5E87B7F86B2F}" srcOrd="0" destOrd="0" presId="urn:microsoft.com/office/officeart/2008/layout/VerticalCurvedList"/>
    <dgm:cxn modelId="{5253E647-F609-4EF1-87B9-97E477EF3F2F}" type="presOf" srcId="{DD54D879-321C-4247-BCF1-54DD77B1B153}" destId="{240D1152-4132-450D-BEDB-A0881B9FC0D6}" srcOrd="0" destOrd="0" presId="urn:microsoft.com/office/officeart/2008/layout/VerticalCurvedList"/>
    <dgm:cxn modelId="{DE9BD93C-6BB7-4191-8F54-6673631A0A8B}" srcId="{DD54D879-321C-4247-BCF1-54DD77B1B153}" destId="{2C2D2111-9A0C-41C4-A4CF-BF9BD5BA3684}" srcOrd="1" destOrd="0" parTransId="{2E8D194D-B35E-43BA-B32F-A9E8CF68547A}" sibTransId="{586F467C-B078-4D77-996E-F4A5D1598B28}"/>
    <dgm:cxn modelId="{76E9FE7B-447B-46E1-A6C2-1CA38692CB4D}" srcId="{DD54D879-321C-4247-BCF1-54DD77B1B153}" destId="{3A4DCD91-E77D-41FA-8DF7-89FD445F59B6}" srcOrd="0" destOrd="0" parTransId="{76B592DD-1E32-4A65-B760-C715EA1EA9DF}" sibTransId="{7D6E4B32-20BB-476B-8F3B-C2271B06D201}"/>
    <dgm:cxn modelId="{96395D4A-DA8E-4646-9857-F3AC14C9D294}" srcId="{DD54D879-321C-4247-BCF1-54DD77B1B153}" destId="{29EFE909-37F7-4C4F-B31C-65B0EA8CA8D7}" srcOrd="3" destOrd="0" parTransId="{8F7BF20E-4A22-4D9B-B305-337EC18B75BA}" sibTransId="{3CCEC950-41EF-4C9A-96F2-02892E384E6B}"/>
    <dgm:cxn modelId="{F3F1E7BA-65F0-4233-AAF8-7EBF5B1A645C}" type="presOf" srcId="{1E57E1FC-E4A3-40AA-9245-B33E15EA5A6F}" destId="{7D78873C-BF77-4FF2-BF11-53988E000B0E}" srcOrd="0" destOrd="0" presId="urn:microsoft.com/office/officeart/2008/layout/VerticalCurvedList"/>
    <dgm:cxn modelId="{4A56CE87-9427-4664-9D08-740A36586B1B}" type="presOf" srcId="{2C2D2111-9A0C-41C4-A4CF-BF9BD5BA3684}" destId="{79544942-67E3-47AF-A34E-D082E3DC41D4}" srcOrd="0" destOrd="0" presId="urn:microsoft.com/office/officeart/2008/layout/VerticalCurvedList"/>
    <dgm:cxn modelId="{8C50B424-7E98-4F6F-806C-B26B187AF1C9}" srcId="{DD54D879-321C-4247-BCF1-54DD77B1B153}" destId="{1E57E1FC-E4A3-40AA-9245-B33E15EA5A6F}" srcOrd="2" destOrd="0" parTransId="{CE436067-A31D-4198-846F-881A32C26E85}" sibTransId="{8B39A044-6E70-4A77-8C79-0A4A3A17B89C}"/>
    <dgm:cxn modelId="{51375D3D-A36E-476A-881C-A8BAB23F7F2C}" type="presParOf" srcId="{240D1152-4132-450D-BEDB-A0881B9FC0D6}" destId="{920BAC46-AEC2-4232-AFB1-06633FEE9826}" srcOrd="0" destOrd="0" presId="urn:microsoft.com/office/officeart/2008/layout/VerticalCurvedList"/>
    <dgm:cxn modelId="{4E24E0DE-EA95-4BB1-9E31-E17DD320D4BD}" type="presParOf" srcId="{920BAC46-AEC2-4232-AFB1-06633FEE9826}" destId="{47FD8244-0980-4232-84D8-199A8FDF0634}" srcOrd="0" destOrd="0" presId="urn:microsoft.com/office/officeart/2008/layout/VerticalCurvedList"/>
    <dgm:cxn modelId="{5A4BD63E-240A-4D95-AA98-F131887DC8CC}" type="presParOf" srcId="{47FD8244-0980-4232-84D8-199A8FDF0634}" destId="{C120DB7E-4628-4F81-B2D3-B2B801AE1895}" srcOrd="0" destOrd="0" presId="urn:microsoft.com/office/officeart/2008/layout/VerticalCurvedList"/>
    <dgm:cxn modelId="{89571B3B-C538-491A-83AE-757D3CE928D3}" type="presParOf" srcId="{47FD8244-0980-4232-84D8-199A8FDF0634}" destId="{1C283826-9406-4F95-BEC5-4BB5726840BD}" srcOrd="1" destOrd="0" presId="urn:microsoft.com/office/officeart/2008/layout/VerticalCurvedList"/>
    <dgm:cxn modelId="{D6CABF0E-A7F5-4959-B44E-4B2114376F3E}" type="presParOf" srcId="{47FD8244-0980-4232-84D8-199A8FDF0634}" destId="{FE8DB683-BC42-4D54-B4AD-CEA7FEEF7D48}" srcOrd="2" destOrd="0" presId="urn:microsoft.com/office/officeart/2008/layout/VerticalCurvedList"/>
    <dgm:cxn modelId="{FA15900F-41EC-4BCF-8E66-E7E386845EE5}" type="presParOf" srcId="{47FD8244-0980-4232-84D8-199A8FDF0634}" destId="{8B822160-912A-4AD3-8056-6DCDA2D7E61A}" srcOrd="3" destOrd="0" presId="urn:microsoft.com/office/officeart/2008/layout/VerticalCurvedList"/>
    <dgm:cxn modelId="{8AF1E288-E390-4AF4-A0F9-931962ADBFFC}" type="presParOf" srcId="{920BAC46-AEC2-4232-AFB1-06633FEE9826}" destId="{A2B61F31-4BAD-4588-9839-24B0944EAFD8}" srcOrd="1" destOrd="0" presId="urn:microsoft.com/office/officeart/2008/layout/VerticalCurvedList"/>
    <dgm:cxn modelId="{8E8CCC09-2088-4DC0-9792-EDAD4642A9DD}" type="presParOf" srcId="{920BAC46-AEC2-4232-AFB1-06633FEE9826}" destId="{FC1D28F6-52F3-40C7-9305-C6FAD904C953}" srcOrd="2" destOrd="0" presId="urn:microsoft.com/office/officeart/2008/layout/VerticalCurvedList"/>
    <dgm:cxn modelId="{6D33B7E2-4F7E-4364-9C78-D310E32BF976}" type="presParOf" srcId="{FC1D28F6-52F3-40C7-9305-C6FAD904C953}" destId="{94EA2693-79BC-4474-B309-DBC5E1CFC82B}" srcOrd="0" destOrd="0" presId="urn:microsoft.com/office/officeart/2008/layout/VerticalCurvedList"/>
    <dgm:cxn modelId="{3244C839-8AD0-4F6F-8BC3-3D99EE822811}" type="presParOf" srcId="{920BAC46-AEC2-4232-AFB1-06633FEE9826}" destId="{79544942-67E3-47AF-A34E-D082E3DC41D4}" srcOrd="3" destOrd="0" presId="urn:microsoft.com/office/officeart/2008/layout/VerticalCurvedList"/>
    <dgm:cxn modelId="{24649F47-95AF-420B-80FA-B03B50EC220D}" type="presParOf" srcId="{920BAC46-AEC2-4232-AFB1-06633FEE9826}" destId="{69DCFC35-95D7-48B9-91AB-CAE1D420D54C}" srcOrd="4" destOrd="0" presId="urn:microsoft.com/office/officeart/2008/layout/VerticalCurvedList"/>
    <dgm:cxn modelId="{6B66D703-9FDD-4202-B1D1-C35EEF1F457C}" type="presParOf" srcId="{69DCFC35-95D7-48B9-91AB-CAE1D420D54C}" destId="{A60D804F-C78E-40C7-B83C-D87F089F8298}" srcOrd="0" destOrd="0" presId="urn:microsoft.com/office/officeart/2008/layout/VerticalCurvedList"/>
    <dgm:cxn modelId="{8E3DB40A-6952-42CF-A5C0-8392DEC68131}" type="presParOf" srcId="{920BAC46-AEC2-4232-AFB1-06633FEE9826}" destId="{7D78873C-BF77-4FF2-BF11-53988E000B0E}" srcOrd="5" destOrd="0" presId="urn:microsoft.com/office/officeart/2008/layout/VerticalCurvedList"/>
    <dgm:cxn modelId="{FC7EEFD8-E41E-45D7-A477-163D61FA2E81}" type="presParOf" srcId="{920BAC46-AEC2-4232-AFB1-06633FEE9826}" destId="{FA80E4B0-ABAA-4594-BBA8-82E31F874DF3}" srcOrd="6" destOrd="0" presId="urn:microsoft.com/office/officeart/2008/layout/VerticalCurvedList"/>
    <dgm:cxn modelId="{09FA35D0-48D0-43DD-85ED-4D144CA08398}" type="presParOf" srcId="{FA80E4B0-ABAA-4594-BBA8-82E31F874DF3}" destId="{D9D80247-3BEF-477C-AE58-6DD8A310403B}" srcOrd="0" destOrd="0" presId="urn:microsoft.com/office/officeart/2008/layout/VerticalCurvedList"/>
    <dgm:cxn modelId="{170253FD-EB64-461D-8608-4630DC204F27}" type="presParOf" srcId="{920BAC46-AEC2-4232-AFB1-06633FEE9826}" destId="{3BAFD923-84A2-4998-B934-5E87B7F86B2F}" srcOrd="7" destOrd="0" presId="urn:microsoft.com/office/officeart/2008/layout/VerticalCurvedList"/>
    <dgm:cxn modelId="{4D2BF763-AB49-4327-8EA6-47E8CDF7C47C}" type="presParOf" srcId="{920BAC46-AEC2-4232-AFB1-06633FEE9826}" destId="{F33C1532-1524-465F-9F5F-4C1C599DEFAC}" srcOrd="8" destOrd="0" presId="urn:microsoft.com/office/officeart/2008/layout/VerticalCurvedList"/>
    <dgm:cxn modelId="{6A19674C-6739-4E95-86B8-2985C3BFA383}" type="presParOf" srcId="{F33C1532-1524-465F-9F5F-4C1C599DEFAC}" destId="{4A51B0FA-838F-44B3-A8DD-8D34E64BA83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54D879-321C-4247-BCF1-54DD77B1B15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3A4DCD91-E77D-41FA-8DF7-89FD445F59B6}">
      <dgm:prSet phldrT="[Text]"/>
      <dgm:spPr/>
      <dgm:t>
        <a:bodyPr/>
        <a:lstStyle/>
        <a:p>
          <a:r>
            <a:rPr lang="en-GB" dirty="0"/>
            <a:t>Assess </a:t>
          </a:r>
          <a:r>
            <a:rPr lang="en-GB" b="1" dirty="0"/>
            <a:t>Stock Status </a:t>
          </a:r>
          <a:r>
            <a:rPr lang="en-GB" dirty="0"/>
            <a:t>under Clause 6.3</a:t>
          </a:r>
        </a:p>
      </dgm:t>
    </dgm:pt>
    <dgm:pt modelId="{76B592DD-1E32-4A65-B760-C715EA1EA9DF}" type="parTrans" cxnId="{76E9FE7B-447B-46E1-A6C2-1CA38692CB4D}">
      <dgm:prSet/>
      <dgm:spPr/>
      <dgm:t>
        <a:bodyPr/>
        <a:lstStyle/>
        <a:p>
          <a:endParaRPr lang="en-GB"/>
        </a:p>
      </dgm:t>
    </dgm:pt>
    <dgm:pt modelId="{7D6E4B32-20BB-476B-8F3B-C2271B06D201}" type="sibTrans" cxnId="{76E9FE7B-447B-46E1-A6C2-1CA38692CB4D}">
      <dgm:prSet/>
      <dgm:spPr/>
      <dgm:t>
        <a:bodyPr/>
        <a:lstStyle/>
        <a:p>
          <a:endParaRPr lang="en-GB"/>
        </a:p>
      </dgm:t>
    </dgm:pt>
    <dgm:pt modelId="{2C2D2111-9A0C-41C4-A4CF-BF9BD5BA3684}">
      <dgm:prSet phldrT="[Text]"/>
      <dgm:spPr/>
      <dgm:t>
        <a:bodyPr/>
        <a:lstStyle/>
        <a:p>
          <a:r>
            <a:rPr lang="en-GB"/>
            <a:t>Assess </a:t>
          </a:r>
          <a:r>
            <a:rPr lang="en-GB" b="1"/>
            <a:t>Associated Bycatch </a:t>
          </a:r>
          <a:r>
            <a:rPr lang="en-GB"/>
            <a:t>under Clause 12.6</a:t>
          </a:r>
        </a:p>
      </dgm:t>
    </dgm:pt>
    <dgm:pt modelId="{2E8D194D-B35E-43BA-B32F-A9E8CF68547A}" type="parTrans" cxnId="{DE9BD93C-6BB7-4191-8F54-6673631A0A8B}">
      <dgm:prSet/>
      <dgm:spPr/>
      <dgm:t>
        <a:bodyPr/>
        <a:lstStyle/>
        <a:p>
          <a:endParaRPr lang="en-GB"/>
        </a:p>
      </dgm:t>
    </dgm:pt>
    <dgm:pt modelId="{586F467C-B078-4D77-996E-F4A5D1598B28}" type="sibTrans" cxnId="{DE9BD93C-6BB7-4191-8F54-6673631A0A8B}">
      <dgm:prSet/>
      <dgm:spPr/>
      <dgm:t>
        <a:bodyPr/>
        <a:lstStyle/>
        <a:p>
          <a:endParaRPr lang="en-GB"/>
        </a:p>
      </dgm:t>
    </dgm:pt>
    <dgm:pt modelId="{29EFE909-37F7-4C4F-B31C-65B0EA8CA8D7}">
      <dgm:prSet phldrT="[Text]"/>
      <dgm:spPr/>
      <dgm:t>
        <a:bodyPr/>
        <a:lstStyle/>
        <a:p>
          <a:r>
            <a:rPr lang="en-GB" dirty="0"/>
            <a:t>Assess </a:t>
          </a:r>
          <a:r>
            <a:rPr lang="en-GB" b="1" dirty="0"/>
            <a:t>ETP Species </a:t>
          </a:r>
          <a:r>
            <a:rPr lang="en-GB" dirty="0"/>
            <a:t>under Clause 12.12</a:t>
          </a:r>
        </a:p>
      </dgm:t>
    </dgm:pt>
    <dgm:pt modelId="{8F7BF20E-4A22-4D9B-B305-337EC18B75BA}" type="parTrans" cxnId="{96395D4A-DA8E-4646-9857-F3AC14C9D294}">
      <dgm:prSet/>
      <dgm:spPr/>
      <dgm:t>
        <a:bodyPr/>
        <a:lstStyle/>
        <a:p>
          <a:endParaRPr lang="en-GB"/>
        </a:p>
      </dgm:t>
    </dgm:pt>
    <dgm:pt modelId="{3CCEC950-41EF-4C9A-96F2-02892E384E6B}" type="sibTrans" cxnId="{96395D4A-DA8E-4646-9857-F3AC14C9D294}">
      <dgm:prSet/>
      <dgm:spPr/>
      <dgm:t>
        <a:bodyPr/>
        <a:lstStyle/>
        <a:p>
          <a:endParaRPr lang="en-GB"/>
        </a:p>
      </dgm:t>
    </dgm:pt>
    <dgm:pt modelId="{240D1152-4132-450D-BEDB-A0881B9FC0D6}" type="pres">
      <dgm:prSet presAssocID="{DD54D879-321C-4247-BCF1-54DD77B1B153}" presName="Name0" presStyleCnt="0">
        <dgm:presLayoutVars>
          <dgm:chMax val="7"/>
          <dgm:chPref val="7"/>
          <dgm:dir/>
        </dgm:presLayoutVars>
      </dgm:prSet>
      <dgm:spPr/>
      <dgm:t>
        <a:bodyPr/>
        <a:lstStyle/>
        <a:p>
          <a:endParaRPr lang="en-US"/>
        </a:p>
      </dgm:t>
    </dgm:pt>
    <dgm:pt modelId="{920BAC46-AEC2-4232-AFB1-06633FEE9826}" type="pres">
      <dgm:prSet presAssocID="{DD54D879-321C-4247-BCF1-54DD77B1B153}" presName="Name1" presStyleCnt="0"/>
      <dgm:spPr/>
    </dgm:pt>
    <dgm:pt modelId="{47FD8244-0980-4232-84D8-199A8FDF0634}" type="pres">
      <dgm:prSet presAssocID="{DD54D879-321C-4247-BCF1-54DD77B1B153}" presName="cycle" presStyleCnt="0"/>
      <dgm:spPr/>
    </dgm:pt>
    <dgm:pt modelId="{C120DB7E-4628-4F81-B2D3-B2B801AE1895}" type="pres">
      <dgm:prSet presAssocID="{DD54D879-321C-4247-BCF1-54DD77B1B153}" presName="srcNode" presStyleLbl="node1" presStyleIdx="0" presStyleCnt="3"/>
      <dgm:spPr/>
    </dgm:pt>
    <dgm:pt modelId="{1C283826-9406-4F95-BEC5-4BB5726840BD}" type="pres">
      <dgm:prSet presAssocID="{DD54D879-321C-4247-BCF1-54DD77B1B153}" presName="conn" presStyleLbl="parChTrans1D2" presStyleIdx="0" presStyleCnt="1"/>
      <dgm:spPr/>
      <dgm:t>
        <a:bodyPr/>
        <a:lstStyle/>
        <a:p>
          <a:endParaRPr lang="en-US"/>
        </a:p>
      </dgm:t>
    </dgm:pt>
    <dgm:pt modelId="{FE8DB683-BC42-4D54-B4AD-CEA7FEEF7D48}" type="pres">
      <dgm:prSet presAssocID="{DD54D879-321C-4247-BCF1-54DD77B1B153}" presName="extraNode" presStyleLbl="node1" presStyleIdx="0" presStyleCnt="3"/>
      <dgm:spPr/>
    </dgm:pt>
    <dgm:pt modelId="{8B822160-912A-4AD3-8056-6DCDA2D7E61A}" type="pres">
      <dgm:prSet presAssocID="{DD54D879-321C-4247-BCF1-54DD77B1B153}" presName="dstNode" presStyleLbl="node1" presStyleIdx="0" presStyleCnt="3"/>
      <dgm:spPr/>
    </dgm:pt>
    <dgm:pt modelId="{A2B61F31-4BAD-4588-9839-24B0944EAFD8}" type="pres">
      <dgm:prSet presAssocID="{3A4DCD91-E77D-41FA-8DF7-89FD445F59B6}" presName="text_1" presStyleLbl="node1" presStyleIdx="0" presStyleCnt="3">
        <dgm:presLayoutVars>
          <dgm:bulletEnabled val="1"/>
        </dgm:presLayoutVars>
      </dgm:prSet>
      <dgm:spPr/>
      <dgm:t>
        <a:bodyPr/>
        <a:lstStyle/>
        <a:p>
          <a:endParaRPr lang="en-US"/>
        </a:p>
      </dgm:t>
    </dgm:pt>
    <dgm:pt modelId="{FC1D28F6-52F3-40C7-9305-C6FAD904C953}" type="pres">
      <dgm:prSet presAssocID="{3A4DCD91-E77D-41FA-8DF7-89FD445F59B6}" presName="accent_1" presStyleCnt="0"/>
      <dgm:spPr/>
    </dgm:pt>
    <dgm:pt modelId="{94EA2693-79BC-4474-B309-DBC5E1CFC82B}" type="pres">
      <dgm:prSet presAssocID="{3A4DCD91-E77D-41FA-8DF7-89FD445F59B6}" presName="accentRepeatNode" presStyleLbl="solidFgAcc1" presStyleIdx="0" presStyleCnt="3"/>
      <dgm:spPr/>
    </dgm:pt>
    <dgm:pt modelId="{79544942-67E3-47AF-A34E-D082E3DC41D4}" type="pres">
      <dgm:prSet presAssocID="{2C2D2111-9A0C-41C4-A4CF-BF9BD5BA3684}" presName="text_2" presStyleLbl="node1" presStyleIdx="1" presStyleCnt="3" custLinFactNeighborX="688">
        <dgm:presLayoutVars>
          <dgm:bulletEnabled val="1"/>
        </dgm:presLayoutVars>
      </dgm:prSet>
      <dgm:spPr/>
      <dgm:t>
        <a:bodyPr/>
        <a:lstStyle/>
        <a:p>
          <a:endParaRPr lang="en-US"/>
        </a:p>
      </dgm:t>
    </dgm:pt>
    <dgm:pt modelId="{69DCFC35-95D7-48B9-91AB-CAE1D420D54C}" type="pres">
      <dgm:prSet presAssocID="{2C2D2111-9A0C-41C4-A4CF-BF9BD5BA3684}" presName="accent_2" presStyleCnt="0"/>
      <dgm:spPr/>
    </dgm:pt>
    <dgm:pt modelId="{A60D804F-C78E-40C7-B83C-D87F089F8298}" type="pres">
      <dgm:prSet presAssocID="{2C2D2111-9A0C-41C4-A4CF-BF9BD5BA3684}" presName="accentRepeatNode" presStyleLbl="solidFgAcc1" presStyleIdx="1" presStyleCnt="3"/>
      <dgm:spPr/>
    </dgm:pt>
    <dgm:pt modelId="{00252C13-BFC2-4B5A-9ABD-413FE040CD37}" type="pres">
      <dgm:prSet presAssocID="{29EFE909-37F7-4C4F-B31C-65B0EA8CA8D7}" presName="text_3" presStyleLbl="node1" presStyleIdx="2" presStyleCnt="3">
        <dgm:presLayoutVars>
          <dgm:bulletEnabled val="1"/>
        </dgm:presLayoutVars>
      </dgm:prSet>
      <dgm:spPr/>
      <dgm:t>
        <a:bodyPr/>
        <a:lstStyle/>
        <a:p>
          <a:endParaRPr lang="en-US"/>
        </a:p>
      </dgm:t>
    </dgm:pt>
    <dgm:pt modelId="{99FDAD73-93E4-4C9E-ACA3-34A77B8EB0B2}" type="pres">
      <dgm:prSet presAssocID="{29EFE909-37F7-4C4F-B31C-65B0EA8CA8D7}" presName="accent_3" presStyleCnt="0"/>
      <dgm:spPr/>
    </dgm:pt>
    <dgm:pt modelId="{4A51B0FA-838F-44B3-A8DD-8D34E64BA834}" type="pres">
      <dgm:prSet presAssocID="{29EFE909-37F7-4C4F-B31C-65B0EA8CA8D7}" presName="accentRepeatNode" presStyleLbl="solidFgAcc1" presStyleIdx="2" presStyleCnt="3"/>
      <dgm:spPr/>
    </dgm:pt>
  </dgm:ptLst>
  <dgm:cxnLst>
    <dgm:cxn modelId="{0657E244-F04D-4E36-9006-3902B964A19E}" type="presOf" srcId="{2C2D2111-9A0C-41C4-A4CF-BF9BD5BA3684}" destId="{79544942-67E3-47AF-A34E-D082E3DC41D4}" srcOrd="0" destOrd="0" presId="urn:microsoft.com/office/officeart/2008/layout/VerticalCurvedList"/>
    <dgm:cxn modelId="{4C1471A4-5700-4234-A2A4-0B2B675A31AF}" type="presOf" srcId="{7D6E4B32-20BB-476B-8F3B-C2271B06D201}" destId="{1C283826-9406-4F95-BEC5-4BB5726840BD}" srcOrd="0" destOrd="0" presId="urn:microsoft.com/office/officeart/2008/layout/VerticalCurvedList"/>
    <dgm:cxn modelId="{3EA28D65-3E53-49B5-A35B-873D7D6916A8}" type="presOf" srcId="{3A4DCD91-E77D-41FA-8DF7-89FD445F59B6}" destId="{A2B61F31-4BAD-4588-9839-24B0944EAFD8}" srcOrd="0" destOrd="0" presId="urn:microsoft.com/office/officeart/2008/layout/VerticalCurvedList"/>
    <dgm:cxn modelId="{DE9BD93C-6BB7-4191-8F54-6673631A0A8B}" srcId="{DD54D879-321C-4247-BCF1-54DD77B1B153}" destId="{2C2D2111-9A0C-41C4-A4CF-BF9BD5BA3684}" srcOrd="1" destOrd="0" parTransId="{2E8D194D-B35E-43BA-B32F-A9E8CF68547A}" sibTransId="{586F467C-B078-4D77-996E-F4A5D1598B28}"/>
    <dgm:cxn modelId="{5C9532DB-2DBE-41F7-B73C-2A14F6F76E59}" type="presOf" srcId="{DD54D879-321C-4247-BCF1-54DD77B1B153}" destId="{240D1152-4132-450D-BEDB-A0881B9FC0D6}" srcOrd="0" destOrd="0" presId="urn:microsoft.com/office/officeart/2008/layout/VerticalCurvedList"/>
    <dgm:cxn modelId="{E32095CD-9984-464B-BCB9-CC69EAA3DC57}" type="presOf" srcId="{29EFE909-37F7-4C4F-B31C-65B0EA8CA8D7}" destId="{00252C13-BFC2-4B5A-9ABD-413FE040CD37}" srcOrd="0" destOrd="0" presId="urn:microsoft.com/office/officeart/2008/layout/VerticalCurvedList"/>
    <dgm:cxn modelId="{76E9FE7B-447B-46E1-A6C2-1CA38692CB4D}" srcId="{DD54D879-321C-4247-BCF1-54DD77B1B153}" destId="{3A4DCD91-E77D-41FA-8DF7-89FD445F59B6}" srcOrd="0" destOrd="0" parTransId="{76B592DD-1E32-4A65-B760-C715EA1EA9DF}" sibTransId="{7D6E4B32-20BB-476B-8F3B-C2271B06D201}"/>
    <dgm:cxn modelId="{96395D4A-DA8E-4646-9857-F3AC14C9D294}" srcId="{DD54D879-321C-4247-BCF1-54DD77B1B153}" destId="{29EFE909-37F7-4C4F-B31C-65B0EA8CA8D7}" srcOrd="2" destOrd="0" parTransId="{8F7BF20E-4A22-4D9B-B305-337EC18B75BA}" sibTransId="{3CCEC950-41EF-4C9A-96F2-02892E384E6B}"/>
    <dgm:cxn modelId="{C3B8166D-9303-43D3-BC09-E6167FD93BCD}" type="presParOf" srcId="{240D1152-4132-450D-BEDB-A0881B9FC0D6}" destId="{920BAC46-AEC2-4232-AFB1-06633FEE9826}" srcOrd="0" destOrd="0" presId="urn:microsoft.com/office/officeart/2008/layout/VerticalCurvedList"/>
    <dgm:cxn modelId="{5D21319A-8E2B-45EF-910F-8BDB02A422D2}" type="presParOf" srcId="{920BAC46-AEC2-4232-AFB1-06633FEE9826}" destId="{47FD8244-0980-4232-84D8-199A8FDF0634}" srcOrd="0" destOrd="0" presId="urn:microsoft.com/office/officeart/2008/layout/VerticalCurvedList"/>
    <dgm:cxn modelId="{42038901-B21F-45B2-B79E-9C911D7B77FB}" type="presParOf" srcId="{47FD8244-0980-4232-84D8-199A8FDF0634}" destId="{C120DB7E-4628-4F81-B2D3-B2B801AE1895}" srcOrd="0" destOrd="0" presId="urn:microsoft.com/office/officeart/2008/layout/VerticalCurvedList"/>
    <dgm:cxn modelId="{8D1497BF-6E77-48A6-B0F0-4F06EEBD9665}" type="presParOf" srcId="{47FD8244-0980-4232-84D8-199A8FDF0634}" destId="{1C283826-9406-4F95-BEC5-4BB5726840BD}" srcOrd="1" destOrd="0" presId="urn:microsoft.com/office/officeart/2008/layout/VerticalCurvedList"/>
    <dgm:cxn modelId="{C1D7CA73-7EE7-4B11-AC4F-0C6F22DC9B77}" type="presParOf" srcId="{47FD8244-0980-4232-84D8-199A8FDF0634}" destId="{FE8DB683-BC42-4D54-B4AD-CEA7FEEF7D48}" srcOrd="2" destOrd="0" presId="urn:microsoft.com/office/officeart/2008/layout/VerticalCurvedList"/>
    <dgm:cxn modelId="{439D0396-2CAF-4AB8-BB79-90A7F1080871}" type="presParOf" srcId="{47FD8244-0980-4232-84D8-199A8FDF0634}" destId="{8B822160-912A-4AD3-8056-6DCDA2D7E61A}" srcOrd="3" destOrd="0" presId="urn:microsoft.com/office/officeart/2008/layout/VerticalCurvedList"/>
    <dgm:cxn modelId="{0A2F7E9D-A62A-4F97-B885-58AAEC7D063C}" type="presParOf" srcId="{920BAC46-AEC2-4232-AFB1-06633FEE9826}" destId="{A2B61F31-4BAD-4588-9839-24B0944EAFD8}" srcOrd="1" destOrd="0" presId="urn:microsoft.com/office/officeart/2008/layout/VerticalCurvedList"/>
    <dgm:cxn modelId="{8751B650-9BF2-457A-827C-5CF6108A54E4}" type="presParOf" srcId="{920BAC46-AEC2-4232-AFB1-06633FEE9826}" destId="{FC1D28F6-52F3-40C7-9305-C6FAD904C953}" srcOrd="2" destOrd="0" presId="urn:microsoft.com/office/officeart/2008/layout/VerticalCurvedList"/>
    <dgm:cxn modelId="{F63AF258-6E7C-4627-AA3C-168CFAA86BCE}" type="presParOf" srcId="{FC1D28F6-52F3-40C7-9305-C6FAD904C953}" destId="{94EA2693-79BC-4474-B309-DBC5E1CFC82B}" srcOrd="0" destOrd="0" presId="urn:microsoft.com/office/officeart/2008/layout/VerticalCurvedList"/>
    <dgm:cxn modelId="{E0044801-303A-4649-B55C-B0DDDBC37071}" type="presParOf" srcId="{920BAC46-AEC2-4232-AFB1-06633FEE9826}" destId="{79544942-67E3-47AF-A34E-D082E3DC41D4}" srcOrd="3" destOrd="0" presId="urn:microsoft.com/office/officeart/2008/layout/VerticalCurvedList"/>
    <dgm:cxn modelId="{4628F54B-CBA8-4F9E-9799-8F72AA5E20C9}" type="presParOf" srcId="{920BAC46-AEC2-4232-AFB1-06633FEE9826}" destId="{69DCFC35-95D7-48B9-91AB-CAE1D420D54C}" srcOrd="4" destOrd="0" presId="urn:microsoft.com/office/officeart/2008/layout/VerticalCurvedList"/>
    <dgm:cxn modelId="{B8323924-F00E-4E11-A889-88FD229275BE}" type="presParOf" srcId="{69DCFC35-95D7-48B9-91AB-CAE1D420D54C}" destId="{A60D804F-C78E-40C7-B83C-D87F089F8298}" srcOrd="0" destOrd="0" presId="urn:microsoft.com/office/officeart/2008/layout/VerticalCurvedList"/>
    <dgm:cxn modelId="{2987D4D3-EB90-409B-A271-6154F2813FFD}" type="presParOf" srcId="{920BAC46-AEC2-4232-AFB1-06633FEE9826}" destId="{00252C13-BFC2-4B5A-9ABD-413FE040CD37}" srcOrd="5" destOrd="0" presId="urn:microsoft.com/office/officeart/2008/layout/VerticalCurvedList"/>
    <dgm:cxn modelId="{930C1E5E-D7B3-4AD3-A1DF-45BEE060B745}" type="presParOf" srcId="{920BAC46-AEC2-4232-AFB1-06633FEE9826}" destId="{99FDAD73-93E4-4C9E-ACA3-34A77B8EB0B2}" srcOrd="6" destOrd="0" presId="urn:microsoft.com/office/officeart/2008/layout/VerticalCurvedList"/>
    <dgm:cxn modelId="{82259048-8232-4889-8044-21AB8661322A}" type="presParOf" srcId="{99FDAD73-93E4-4C9E-ACA3-34A77B8EB0B2}" destId="{4A51B0FA-838F-44B3-A8DD-8D34E64BA834}"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B641A-C05E-4B2B-8860-2B4A2DB3E489}">
      <dsp:nvSpPr>
        <dsp:cNvPr id="0" name=""/>
        <dsp:cNvSpPr/>
      </dsp:nvSpPr>
      <dsp:spPr>
        <a:xfrm rot="5400000">
          <a:off x="827277" y="3802155"/>
          <a:ext cx="1744882" cy="1632988"/>
        </a:xfrm>
        <a:prstGeom prst="hexagon">
          <a:avLst>
            <a:gd name="adj" fmla="val 25000"/>
            <a:gd name="vf" fmla="val 1154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a:effectLst/>
              <a:latin typeface="Calibri" pitchFamily="34" charset="0"/>
              <a:ea typeface="Calibri" panose="020F0502020204030204" pitchFamily="34" charset="0"/>
              <a:cs typeface="Calibri" pitchFamily="34" charset="0"/>
            </a:rPr>
            <a:t>Cumulative Effects of Fisheries</a:t>
          </a:r>
          <a:endParaRPr lang="en-GB" sz="1400" kern="1200" dirty="0">
            <a:latin typeface="Calibri" pitchFamily="34" charset="0"/>
            <a:cs typeface="Calibri" pitchFamily="34" charset="0"/>
          </a:endParaRPr>
        </a:p>
      </dsp:txBody>
      <dsp:txXfrm rot="-5400000">
        <a:off x="1146662" y="4027697"/>
        <a:ext cx="1106112" cy="1181904"/>
      </dsp:txXfrm>
    </dsp:sp>
    <dsp:sp modelId="{531614B5-D425-436A-B8BC-EBFA59E364BF}">
      <dsp:nvSpPr>
        <dsp:cNvPr id="0" name=""/>
        <dsp:cNvSpPr/>
      </dsp:nvSpPr>
      <dsp:spPr>
        <a:xfrm>
          <a:off x="4146574" y="936165"/>
          <a:ext cx="1861635" cy="1000879"/>
        </a:xfrm>
        <a:prstGeom prst="rect">
          <a:avLst/>
        </a:prstGeom>
        <a:noFill/>
        <a:ln>
          <a:noFill/>
        </a:ln>
        <a:effectLst/>
      </dsp:spPr>
      <dsp:style>
        <a:lnRef idx="0">
          <a:scrgbClr r="0" g="0" b="0"/>
        </a:lnRef>
        <a:fillRef idx="0">
          <a:scrgbClr r="0" g="0" b="0"/>
        </a:fillRef>
        <a:effectRef idx="0">
          <a:scrgbClr r="0" g="0" b="0"/>
        </a:effectRef>
        <a:fontRef idx="minor"/>
      </dsp:style>
    </dsp:sp>
    <dsp:sp modelId="{FD3D7E5D-2ADD-449E-BBD5-AE515CB3E229}">
      <dsp:nvSpPr>
        <dsp:cNvPr id="0" name=""/>
        <dsp:cNvSpPr/>
      </dsp:nvSpPr>
      <dsp:spPr>
        <a:xfrm rot="5400000">
          <a:off x="745655" y="866846"/>
          <a:ext cx="1808655" cy="1662710"/>
        </a:xfrm>
        <a:prstGeom prst="hexagon">
          <a:avLst>
            <a:gd name="adj" fmla="val 25000"/>
            <a:gd name="vf" fmla="val 1154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b="1" kern="1200">
              <a:effectLst/>
              <a:latin typeface="Calibri" pitchFamily="34" charset="0"/>
              <a:ea typeface="Calibri" panose="020F0502020204030204" pitchFamily="34" charset="0"/>
              <a:cs typeface="Calibri" pitchFamily="34" charset="0"/>
            </a:rPr>
            <a:t>Metrics (stock status, bycatch, habitat)</a:t>
          </a:r>
          <a:endParaRPr lang="en-GB" sz="1400" kern="1200" dirty="0">
            <a:latin typeface="Calibri" pitchFamily="34" charset="0"/>
            <a:cs typeface="Calibri" pitchFamily="34" charset="0"/>
          </a:endParaRPr>
        </a:p>
      </dsp:txBody>
      <dsp:txXfrm rot="-5400000">
        <a:off x="1084565" y="1083154"/>
        <a:ext cx="1130834" cy="1230095"/>
      </dsp:txXfrm>
    </dsp:sp>
    <dsp:sp modelId="{EED1F8D1-7F7D-4373-B6C5-23DCD2BB7AE6}">
      <dsp:nvSpPr>
        <dsp:cNvPr id="0" name=""/>
        <dsp:cNvSpPr/>
      </dsp:nvSpPr>
      <dsp:spPr>
        <a:xfrm rot="5400000">
          <a:off x="2444712" y="888567"/>
          <a:ext cx="1789054" cy="1599667"/>
        </a:xfrm>
        <a:prstGeom prst="hexagon">
          <a:avLst>
            <a:gd name="adj" fmla="val 25000"/>
            <a:gd name="vf" fmla="val 1154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effectLst/>
              <a:latin typeface="Calibri" pitchFamily="34" charset="0"/>
              <a:ea typeface="Calibri" panose="020F0502020204030204" pitchFamily="34" charset="0"/>
              <a:cs typeface="Calibri" pitchFamily="34" charset="0"/>
            </a:rPr>
            <a:t>Improve and Restructure Ecosystem Effects Section</a:t>
          </a:r>
          <a:endParaRPr lang="en-GB" sz="1400" kern="1200" dirty="0">
            <a:latin typeface="Calibri" pitchFamily="34" charset="0"/>
            <a:cs typeface="Calibri" pitchFamily="34" charset="0"/>
          </a:endParaRPr>
        </a:p>
      </dsp:txBody>
      <dsp:txXfrm rot="-5400000">
        <a:off x="2791905" y="1076267"/>
        <a:ext cx="1094667" cy="1224268"/>
      </dsp:txXfrm>
    </dsp:sp>
    <dsp:sp modelId="{803687C8-C68C-4DD2-B2F1-410181548299}">
      <dsp:nvSpPr>
        <dsp:cNvPr id="0" name=""/>
        <dsp:cNvSpPr/>
      </dsp:nvSpPr>
      <dsp:spPr>
        <a:xfrm>
          <a:off x="2935" y="2482799"/>
          <a:ext cx="1801582" cy="1000879"/>
        </a:xfrm>
        <a:prstGeom prst="rect">
          <a:avLst/>
        </a:prstGeom>
        <a:noFill/>
        <a:ln>
          <a:noFill/>
        </a:ln>
        <a:effectLst/>
      </dsp:spPr>
      <dsp:style>
        <a:lnRef idx="0">
          <a:scrgbClr r="0" g="0" b="0"/>
        </a:lnRef>
        <a:fillRef idx="0">
          <a:scrgbClr r="0" g="0" b="0"/>
        </a:fillRef>
        <a:effectRef idx="0">
          <a:scrgbClr r="0" g="0" b="0"/>
        </a:effectRef>
        <a:fontRef idx="minor"/>
      </dsp:style>
    </dsp:sp>
    <dsp:sp modelId="{4BEE9D26-F5A0-4E5F-AC30-D10635B87EA8}">
      <dsp:nvSpPr>
        <dsp:cNvPr id="0" name=""/>
        <dsp:cNvSpPr/>
      </dsp:nvSpPr>
      <dsp:spPr>
        <a:xfrm rot="5400000">
          <a:off x="2516724" y="3768897"/>
          <a:ext cx="1789054" cy="1599667"/>
        </a:xfrm>
        <a:prstGeom prst="hexagon">
          <a:avLst>
            <a:gd name="adj" fmla="val 25000"/>
            <a:gd name="vf" fmla="val 1154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a:latin typeface="Calibri" pitchFamily="34" charset="0"/>
              <a:cs typeface="Calibri" pitchFamily="34" charset="0"/>
            </a:rPr>
            <a:t>Housekeeping changes (cleanup and restructure)</a:t>
          </a:r>
          <a:r>
            <a:rPr lang="en-GB" sz="1400" kern="1200">
              <a:effectLst/>
              <a:latin typeface="Calibri" pitchFamily="34" charset="0"/>
              <a:ea typeface="Calibri" panose="020F0502020204030204" pitchFamily="34" charset="0"/>
              <a:cs typeface="Calibri" pitchFamily="34" charset="0"/>
            </a:rPr>
            <a:t> </a:t>
          </a:r>
          <a:endParaRPr lang="en-GB" sz="1400" kern="1200" dirty="0">
            <a:latin typeface="Calibri" pitchFamily="34" charset="0"/>
            <a:cs typeface="Calibri" pitchFamily="34" charset="0"/>
          </a:endParaRPr>
        </a:p>
      </dsp:txBody>
      <dsp:txXfrm rot="-5400000">
        <a:off x="2863917" y="3956597"/>
        <a:ext cx="1094667" cy="1224268"/>
      </dsp:txXfrm>
    </dsp:sp>
    <dsp:sp modelId="{D62F395E-546F-4148-AA43-92E394534E33}">
      <dsp:nvSpPr>
        <dsp:cNvPr id="0" name=""/>
        <dsp:cNvSpPr/>
      </dsp:nvSpPr>
      <dsp:spPr>
        <a:xfrm rot="5400000">
          <a:off x="3347264" y="2294419"/>
          <a:ext cx="1712153" cy="1599667"/>
        </a:xfrm>
        <a:prstGeom prst="hexagon">
          <a:avLst>
            <a:gd name="adj" fmla="val 25000"/>
            <a:gd name="vf" fmla="val 1154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latin typeface="Calibri" pitchFamily="34" charset="0"/>
              <a:ea typeface="Calibri" panose="020F0502020204030204" pitchFamily="34" charset="0"/>
              <a:cs typeface="Calibri" pitchFamily="34" charset="0"/>
            </a:rPr>
            <a:t>GSSI Standard Essential Elements</a:t>
          </a:r>
        </a:p>
      </dsp:txBody>
      <dsp:txXfrm rot="-5400000">
        <a:off x="3661360" y="2514161"/>
        <a:ext cx="1083961" cy="1160183"/>
      </dsp:txXfrm>
    </dsp:sp>
    <dsp:sp modelId="{09940F8C-B107-4A52-A262-BCD5D362C5A9}">
      <dsp:nvSpPr>
        <dsp:cNvPr id="0" name=""/>
        <dsp:cNvSpPr/>
      </dsp:nvSpPr>
      <dsp:spPr>
        <a:xfrm>
          <a:off x="4146574" y="4019632"/>
          <a:ext cx="1861635" cy="1000879"/>
        </a:xfrm>
        <a:prstGeom prst="rect">
          <a:avLst/>
        </a:prstGeom>
        <a:noFill/>
        <a:ln>
          <a:noFill/>
        </a:ln>
        <a:effectLst/>
      </dsp:spPr>
      <dsp:style>
        <a:lnRef idx="0">
          <a:scrgbClr r="0" g="0" b="0"/>
        </a:lnRef>
        <a:fillRef idx="0">
          <a:scrgbClr r="0" g="0" b="0"/>
        </a:fillRef>
        <a:effectRef idx="0">
          <a:scrgbClr r="0" g="0" b="0"/>
        </a:effectRef>
        <a:fontRef idx="minor"/>
      </dsp:style>
    </dsp:sp>
    <dsp:sp modelId="{99FA020C-C890-456A-A637-67166D26318C}">
      <dsp:nvSpPr>
        <dsp:cNvPr id="0" name=""/>
        <dsp:cNvSpPr/>
      </dsp:nvSpPr>
      <dsp:spPr>
        <a:xfrm rot="5400000">
          <a:off x="1601926" y="2360844"/>
          <a:ext cx="1789054" cy="1599667"/>
        </a:xfrm>
        <a:prstGeom prst="hexagon">
          <a:avLst>
            <a:gd name="adj" fmla="val 25000"/>
            <a:gd name="vf" fmla="val 1154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b="1" kern="1200" dirty="0">
              <a:latin typeface="Calibri" pitchFamily="34" charset="0"/>
              <a:cs typeface="Calibri" pitchFamily="34" charset="0"/>
            </a:rPr>
            <a:t>Significant Stakeholder Input</a:t>
          </a:r>
        </a:p>
      </dsp:txBody>
      <dsp:txXfrm rot="-5400000">
        <a:off x="1949119" y="2548544"/>
        <a:ext cx="1094667" cy="1224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D5F42-BF26-4E9E-8F7B-2460112E59C9}">
      <dsp:nvSpPr>
        <dsp:cNvPr id="0" name=""/>
        <dsp:cNvSpPr/>
      </dsp:nvSpPr>
      <dsp:spPr>
        <a:xfrm>
          <a:off x="0" y="2376262"/>
          <a:ext cx="8784976" cy="1234125"/>
        </a:xfrm>
        <a:prstGeom prst="notchedRightArrow">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BBAAB4EB-3408-4C9C-ADCA-2F80B64038D9}">
      <dsp:nvSpPr>
        <dsp:cNvPr id="0" name=""/>
        <dsp:cNvSpPr/>
      </dsp:nvSpPr>
      <dsp:spPr>
        <a:xfrm>
          <a:off x="638963" y="150923"/>
          <a:ext cx="1255699" cy="1657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IE" sz="1800" b="1" kern="1200" dirty="0"/>
            <a:t>Initiation</a:t>
          </a:r>
        </a:p>
        <a:p>
          <a:pPr marL="114300" lvl="1" indent="-114300" algn="ctr" defTabSz="533400">
            <a:lnSpc>
              <a:spcPct val="90000"/>
            </a:lnSpc>
            <a:spcBef>
              <a:spcPct val="0"/>
            </a:spcBef>
            <a:spcAft>
              <a:spcPct val="15000"/>
            </a:spcAft>
            <a:buChar char="••"/>
          </a:pPr>
          <a:r>
            <a:rPr lang="en-IE" sz="1200" kern="1200" dirty="0"/>
            <a:t>Application</a:t>
          </a:r>
        </a:p>
        <a:p>
          <a:pPr marL="114300" lvl="1" indent="-114300" algn="ctr" defTabSz="533400">
            <a:lnSpc>
              <a:spcPct val="90000"/>
            </a:lnSpc>
            <a:spcBef>
              <a:spcPct val="0"/>
            </a:spcBef>
            <a:spcAft>
              <a:spcPct val="15000"/>
            </a:spcAft>
            <a:buChar char="••"/>
          </a:pPr>
          <a:r>
            <a:rPr lang="en-IE" sz="1200" kern="1200" dirty="0"/>
            <a:t>Preliminary review of information</a:t>
          </a:r>
        </a:p>
        <a:p>
          <a:pPr marL="114300" lvl="1" indent="-114300" algn="ctr" defTabSz="533400">
            <a:lnSpc>
              <a:spcPct val="90000"/>
            </a:lnSpc>
            <a:spcBef>
              <a:spcPct val="0"/>
            </a:spcBef>
            <a:spcAft>
              <a:spcPct val="15000"/>
            </a:spcAft>
            <a:buChar char="••"/>
          </a:pPr>
          <a:r>
            <a:rPr lang="en-IE" sz="1200" kern="1200" dirty="0"/>
            <a:t>Decide </a:t>
          </a:r>
          <a:r>
            <a:rPr lang="en-IE" sz="1200" kern="1200" dirty="0" err="1"/>
            <a:t>UoC</a:t>
          </a:r>
          <a:endParaRPr lang="en-IE" sz="1200" kern="1200" dirty="0"/>
        </a:p>
        <a:p>
          <a:pPr marL="114300" lvl="1" indent="-114300" algn="ctr" defTabSz="533400">
            <a:lnSpc>
              <a:spcPct val="90000"/>
            </a:lnSpc>
            <a:spcBef>
              <a:spcPct val="0"/>
            </a:spcBef>
            <a:spcAft>
              <a:spcPct val="15000"/>
            </a:spcAft>
            <a:buChar char="••"/>
          </a:pPr>
          <a:r>
            <a:rPr lang="en-IE" sz="1200" kern="1200" dirty="0"/>
            <a:t> Stakeholder registration to allow comment at PR Stage</a:t>
          </a:r>
        </a:p>
      </dsp:txBody>
      <dsp:txXfrm>
        <a:off x="638963" y="150923"/>
        <a:ext cx="1255699" cy="1657589"/>
      </dsp:txXfrm>
    </dsp:sp>
    <dsp:sp modelId="{8D7ABBBB-29FA-460A-96B0-C7CDBA80D8F9}">
      <dsp:nvSpPr>
        <dsp:cNvPr id="0" name=""/>
        <dsp:cNvSpPr/>
      </dsp:nvSpPr>
      <dsp:spPr>
        <a:xfrm>
          <a:off x="1080122" y="2808310"/>
          <a:ext cx="325254" cy="325254"/>
        </a:xfrm>
        <a:prstGeom prst="ellipse">
          <a:avLst/>
        </a:prstGeom>
        <a:solidFill>
          <a:srgbClr val="00B05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CC07AE-F4DF-420B-A5E3-08585BA9D352}">
      <dsp:nvSpPr>
        <dsp:cNvPr id="0" name=""/>
        <dsp:cNvSpPr/>
      </dsp:nvSpPr>
      <dsp:spPr>
        <a:xfrm>
          <a:off x="2127906" y="146564"/>
          <a:ext cx="1122959" cy="1657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1">
          <a:noAutofit/>
        </a:bodyPr>
        <a:lstStyle/>
        <a:p>
          <a:pPr lvl="0" algn="ctr" defTabSz="711200">
            <a:lnSpc>
              <a:spcPct val="90000"/>
            </a:lnSpc>
            <a:spcBef>
              <a:spcPct val="0"/>
            </a:spcBef>
            <a:spcAft>
              <a:spcPct val="35000"/>
            </a:spcAft>
          </a:pPr>
          <a:r>
            <a:rPr lang="en-IE" sz="1600" b="1" kern="1200" dirty="0"/>
            <a:t>Validation Report (i.e. pre-assess)</a:t>
          </a:r>
        </a:p>
        <a:p>
          <a:pPr marL="114300" lvl="1" indent="-114300" algn="ctr" defTabSz="533400">
            <a:lnSpc>
              <a:spcPct val="90000"/>
            </a:lnSpc>
            <a:spcBef>
              <a:spcPct val="0"/>
            </a:spcBef>
            <a:spcAft>
              <a:spcPct val="15000"/>
            </a:spcAft>
            <a:buChar char="••"/>
          </a:pPr>
          <a:r>
            <a:rPr lang="en-IE" sz="1200" kern="1200" dirty="0"/>
            <a:t>Desktop review and validation report</a:t>
          </a:r>
        </a:p>
        <a:p>
          <a:pPr marL="114300" lvl="1" indent="-114300" algn="ctr" defTabSz="533400">
            <a:lnSpc>
              <a:spcPct val="90000"/>
            </a:lnSpc>
            <a:spcBef>
              <a:spcPct val="0"/>
            </a:spcBef>
            <a:spcAft>
              <a:spcPct val="15000"/>
            </a:spcAft>
            <a:buChar char="••"/>
          </a:pPr>
          <a:r>
            <a:rPr lang="en-IE" sz="1200" kern="1200" dirty="0"/>
            <a:t>Site visits (optional)</a:t>
          </a:r>
        </a:p>
      </dsp:txBody>
      <dsp:txXfrm>
        <a:off x="2127906" y="146564"/>
        <a:ext cx="1122959" cy="1657589"/>
      </dsp:txXfrm>
    </dsp:sp>
    <dsp:sp modelId="{759C4C64-68A9-45ED-ACBD-F5916F0A074C}">
      <dsp:nvSpPr>
        <dsp:cNvPr id="0" name=""/>
        <dsp:cNvSpPr/>
      </dsp:nvSpPr>
      <dsp:spPr>
        <a:xfrm>
          <a:off x="2592289" y="2808313"/>
          <a:ext cx="325254" cy="325254"/>
        </a:xfrm>
        <a:prstGeom prst="ellipse">
          <a:avLst/>
        </a:prstGeom>
        <a:solidFill>
          <a:srgbClr val="00B05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D58C9C-746D-4E9C-8A69-6DD82DFFC969}">
      <dsp:nvSpPr>
        <dsp:cNvPr id="0" name=""/>
        <dsp:cNvSpPr/>
      </dsp:nvSpPr>
      <dsp:spPr>
        <a:xfrm>
          <a:off x="3439504" y="146564"/>
          <a:ext cx="1363624" cy="1657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IE" sz="1600" b="1" kern="1200" dirty="0"/>
            <a:t>Full Assessment Stage</a:t>
          </a:r>
        </a:p>
        <a:p>
          <a:pPr marL="114300" lvl="1" indent="-114300" algn="ctr" defTabSz="533400">
            <a:lnSpc>
              <a:spcPct val="90000"/>
            </a:lnSpc>
            <a:spcBef>
              <a:spcPct val="0"/>
            </a:spcBef>
            <a:spcAft>
              <a:spcPct val="15000"/>
            </a:spcAft>
            <a:buChar char="••"/>
          </a:pPr>
          <a:r>
            <a:rPr lang="en-IE" sz="1200" kern="1200" dirty="0"/>
            <a:t>Assessment Plan</a:t>
          </a:r>
        </a:p>
        <a:p>
          <a:pPr marL="114300" lvl="1" indent="-114300" algn="ctr" defTabSz="533400">
            <a:lnSpc>
              <a:spcPct val="90000"/>
            </a:lnSpc>
            <a:spcBef>
              <a:spcPct val="0"/>
            </a:spcBef>
            <a:spcAft>
              <a:spcPct val="15000"/>
            </a:spcAft>
            <a:buChar char="••"/>
          </a:pPr>
          <a:r>
            <a:rPr lang="en-IE" sz="1200" kern="1200" dirty="0"/>
            <a:t>Site visits</a:t>
          </a:r>
        </a:p>
        <a:p>
          <a:pPr marL="114300" lvl="1" indent="-114300" algn="ctr" defTabSz="533400">
            <a:lnSpc>
              <a:spcPct val="90000"/>
            </a:lnSpc>
            <a:spcBef>
              <a:spcPct val="0"/>
            </a:spcBef>
            <a:spcAft>
              <a:spcPct val="15000"/>
            </a:spcAft>
            <a:buChar char="••"/>
          </a:pPr>
          <a:r>
            <a:rPr lang="en-IE" sz="1200" kern="1200" dirty="0"/>
            <a:t>Assessment Report</a:t>
          </a:r>
        </a:p>
        <a:p>
          <a:pPr marL="114300" lvl="1" indent="-114300" algn="ctr" defTabSz="533400">
            <a:lnSpc>
              <a:spcPct val="90000"/>
            </a:lnSpc>
            <a:spcBef>
              <a:spcPct val="0"/>
            </a:spcBef>
            <a:spcAft>
              <a:spcPct val="15000"/>
            </a:spcAft>
            <a:buChar char="••"/>
          </a:pPr>
          <a:r>
            <a:rPr lang="en-IE" sz="1200" kern="1200" dirty="0"/>
            <a:t>Scoring</a:t>
          </a:r>
        </a:p>
        <a:p>
          <a:pPr marL="114300" lvl="1" indent="-114300" algn="ctr" defTabSz="533400">
            <a:lnSpc>
              <a:spcPct val="90000"/>
            </a:lnSpc>
            <a:spcBef>
              <a:spcPct val="0"/>
            </a:spcBef>
            <a:spcAft>
              <a:spcPct val="15000"/>
            </a:spcAft>
            <a:buChar char="••"/>
          </a:pPr>
          <a:r>
            <a:rPr lang="en-IE" sz="1200" kern="1200" dirty="0"/>
            <a:t>NCs and Corrective Action</a:t>
          </a:r>
        </a:p>
      </dsp:txBody>
      <dsp:txXfrm>
        <a:off x="3439504" y="146564"/>
        <a:ext cx="1363624" cy="1657589"/>
      </dsp:txXfrm>
    </dsp:sp>
    <dsp:sp modelId="{CBDA5FBD-7310-4558-9126-664FE76D7187}">
      <dsp:nvSpPr>
        <dsp:cNvPr id="0" name=""/>
        <dsp:cNvSpPr/>
      </dsp:nvSpPr>
      <dsp:spPr>
        <a:xfrm>
          <a:off x="4032448" y="2808313"/>
          <a:ext cx="325254" cy="325254"/>
        </a:xfrm>
        <a:prstGeom prst="ellipse">
          <a:avLst/>
        </a:prstGeom>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C96100-8D86-4CE6-BA89-CC21135143E9}">
      <dsp:nvSpPr>
        <dsp:cNvPr id="0" name=""/>
        <dsp:cNvSpPr/>
      </dsp:nvSpPr>
      <dsp:spPr>
        <a:xfrm>
          <a:off x="4822105" y="146564"/>
          <a:ext cx="1002209" cy="1657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1">
          <a:noAutofit/>
        </a:bodyPr>
        <a:lstStyle/>
        <a:p>
          <a:pPr lvl="0" algn="ctr" defTabSz="711200">
            <a:lnSpc>
              <a:spcPct val="90000"/>
            </a:lnSpc>
            <a:spcBef>
              <a:spcPct val="0"/>
            </a:spcBef>
            <a:spcAft>
              <a:spcPct val="35000"/>
            </a:spcAft>
          </a:pPr>
          <a:r>
            <a:rPr lang="en-IE" sz="1600" b="1" kern="1200" dirty="0"/>
            <a:t>External Peer Review</a:t>
          </a:r>
        </a:p>
        <a:p>
          <a:pPr marL="114300" lvl="1" indent="-114300" algn="ctr" defTabSz="533400">
            <a:lnSpc>
              <a:spcPct val="90000"/>
            </a:lnSpc>
            <a:spcBef>
              <a:spcPct val="0"/>
            </a:spcBef>
            <a:spcAft>
              <a:spcPct val="15000"/>
            </a:spcAft>
            <a:buChar char="••"/>
          </a:pPr>
          <a:r>
            <a:rPr lang="en-IE" sz="1200" kern="1200" dirty="0"/>
            <a:t>Reviewer selection</a:t>
          </a:r>
        </a:p>
        <a:p>
          <a:pPr marL="114300" lvl="1" indent="-114300" algn="ctr" defTabSz="533400">
            <a:lnSpc>
              <a:spcPct val="90000"/>
            </a:lnSpc>
            <a:spcBef>
              <a:spcPct val="0"/>
            </a:spcBef>
            <a:spcAft>
              <a:spcPct val="15000"/>
            </a:spcAft>
            <a:buChar char="••"/>
          </a:pPr>
          <a:r>
            <a:rPr lang="en-IE" sz="1200" kern="1200" dirty="0"/>
            <a:t>Peer Review</a:t>
          </a:r>
        </a:p>
        <a:p>
          <a:pPr marL="114300" lvl="1" indent="-114300" algn="ctr" defTabSz="533400">
            <a:lnSpc>
              <a:spcPct val="90000"/>
            </a:lnSpc>
            <a:spcBef>
              <a:spcPct val="0"/>
            </a:spcBef>
            <a:spcAft>
              <a:spcPct val="15000"/>
            </a:spcAft>
            <a:buChar char="••"/>
          </a:pPr>
          <a:r>
            <a:rPr lang="en-IE" sz="1200" kern="1200" dirty="0"/>
            <a:t>Responses</a:t>
          </a:r>
        </a:p>
        <a:p>
          <a:pPr marL="114300" lvl="1" indent="-114300" algn="ctr" defTabSz="533400">
            <a:lnSpc>
              <a:spcPct val="90000"/>
            </a:lnSpc>
            <a:spcBef>
              <a:spcPct val="0"/>
            </a:spcBef>
            <a:spcAft>
              <a:spcPct val="15000"/>
            </a:spcAft>
            <a:buChar char="••"/>
          </a:pPr>
          <a:r>
            <a:rPr lang="en-IE" sz="1200" kern="1200" dirty="0"/>
            <a:t>30 days </a:t>
          </a:r>
          <a:r>
            <a:rPr lang="en-IE" sz="1200" kern="1200" dirty="0">
              <a:solidFill>
                <a:schemeClr val="tx1"/>
              </a:solidFill>
            </a:rPr>
            <a:t>public</a:t>
          </a:r>
          <a:r>
            <a:rPr lang="en-IE" sz="1200" kern="1200" dirty="0"/>
            <a:t> comment</a:t>
          </a:r>
        </a:p>
      </dsp:txBody>
      <dsp:txXfrm>
        <a:off x="4822105" y="146564"/>
        <a:ext cx="1002209" cy="1657589"/>
      </dsp:txXfrm>
    </dsp:sp>
    <dsp:sp modelId="{8F3223C2-0497-40B9-8477-DE5D2A2C0738}">
      <dsp:nvSpPr>
        <dsp:cNvPr id="0" name=""/>
        <dsp:cNvSpPr/>
      </dsp:nvSpPr>
      <dsp:spPr>
        <a:xfrm>
          <a:off x="5256584" y="2808313"/>
          <a:ext cx="325254" cy="325254"/>
        </a:xfrm>
        <a:prstGeom prst="ellipse">
          <a:avLst/>
        </a:prstGeom>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4091F0-6791-4BAF-8C65-748016EFBC88}">
      <dsp:nvSpPr>
        <dsp:cNvPr id="0" name=""/>
        <dsp:cNvSpPr/>
      </dsp:nvSpPr>
      <dsp:spPr>
        <a:xfrm>
          <a:off x="5928278" y="213472"/>
          <a:ext cx="1403303" cy="1511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lvl="0" algn="ctr" defTabSz="622300">
            <a:lnSpc>
              <a:spcPct val="90000"/>
            </a:lnSpc>
            <a:spcBef>
              <a:spcPct val="0"/>
            </a:spcBef>
            <a:spcAft>
              <a:spcPct val="35000"/>
            </a:spcAft>
          </a:pPr>
          <a:r>
            <a:rPr lang="en-IE" sz="1400" b="1" kern="1200" dirty="0"/>
            <a:t>Independent Certification Committee Decision</a:t>
          </a:r>
        </a:p>
        <a:p>
          <a:pPr marL="114300" lvl="1" indent="-114300" algn="ctr" defTabSz="622300">
            <a:lnSpc>
              <a:spcPct val="90000"/>
            </a:lnSpc>
            <a:spcBef>
              <a:spcPct val="0"/>
            </a:spcBef>
            <a:spcAft>
              <a:spcPct val="15000"/>
            </a:spcAft>
            <a:buChar char="••"/>
          </a:pPr>
          <a:r>
            <a:rPr lang="en-IE" sz="1400" kern="1200" dirty="0"/>
            <a:t>Determination  </a:t>
          </a:r>
        </a:p>
        <a:p>
          <a:pPr marL="114300" lvl="1" indent="-114300" algn="ctr" defTabSz="622300">
            <a:lnSpc>
              <a:spcPct val="90000"/>
            </a:lnSpc>
            <a:spcBef>
              <a:spcPct val="0"/>
            </a:spcBef>
            <a:spcAft>
              <a:spcPct val="15000"/>
            </a:spcAft>
            <a:buChar char="••"/>
          </a:pPr>
          <a:endParaRPr lang="en-IE" sz="1400" kern="1200" dirty="0"/>
        </a:p>
      </dsp:txBody>
      <dsp:txXfrm>
        <a:off x="5928278" y="213472"/>
        <a:ext cx="1403303" cy="1511025"/>
      </dsp:txXfrm>
    </dsp:sp>
    <dsp:sp modelId="{41F8D5B6-2F1C-45AB-9C88-C4E1712FEE69}">
      <dsp:nvSpPr>
        <dsp:cNvPr id="0" name=""/>
        <dsp:cNvSpPr/>
      </dsp:nvSpPr>
      <dsp:spPr>
        <a:xfrm>
          <a:off x="6624735" y="2808312"/>
          <a:ext cx="325254" cy="325254"/>
        </a:xfrm>
        <a:prstGeom prst="ellipse">
          <a:avLst/>
        </a:prstGeom>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B6694-F429-423D-BF2B-BF9791DF29F7}">
      <dsp:nvSpPr>
        <dsp:cNvPr id="0" name=""/>
        <dsp:cNvSpPr/>
      </dsp:nvSpPr>
      <dsp:spPr>
        <a:xfrm>
          <a:off x="3968016" y="1799600"/>
          <a:ext cx="2960142" cy="559671"/>
        </a:xfrm>
        <a:custGeom>
          <a:avLst/>
          <a:gdLst/>
          <a:ahLst/>
          <a:cxnLst/>
          <a:rect l="0" t="0" r="0" b="0"/>
          <a:pathLst>
            <a:path>
              <a:moveTo>
                <a:pt x="0" y="0"/>
              </a:moveTo>
              <a:lnTo>
                <a:pt x="0" y="313898"/>
              </a:lnTo>
              <a:lnTo>
                <a:pt x="2960142" y="313898"/>
              </a:lnTo>
              <a:lnTo>
                <a:pt x="2960142" y="55967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AB9AC2F-6FCA-4F7E-99B9-CFB789310886}">
      <dsp:nvSpPr>
        <dsp:cNvPr id="0" name=""/>
        <dsp:cNvSpPr/>
      </dsp:nvSpPr>
      <dsp:spPr>
        <a:xfrm>
          <a:off x="3922296" y="1799600"/>
          <a:ext cx="91440" cy="559671"/>
        </a:xfrm>
        <a:custGeom>
          <a:avLst/>
          <a:gdLst/>
          <a:ahLst/>
          <a:cxnLst/>
          <a:rect l="0" t="0" r="0" b="0"/>
          <a:pathLst>
            <a:path>
              <a:moveTo>
                <a:pt x="45720" y="0"/>
              </a:moveTo>
              <a:lnTo>
                <a:pt x="45720" y="313898"/>
              </a:lnTo>
              <a:lnTo>
                <a:pt x="109936" y="313898"/>
              </a:lnTo>
              <a:lnTo>
                <a:pt x="109936" y="55967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4689646-9AEF-462E-8DCF-DCBD17A07E3D}">
      <dsp:nvSpPr>
        <dsp:cNvPr id="0" name=""/>
        <dsp:cNvSpPr/>
      </dsp:nvSpPr>
      <dsp:spPr>
        <a:xfrm>
          <a:off x="1098003" y="1799600"/>
          <a:ext cx="2870013" cy="559671"/>
        </a:xfrm>
        <a:custGeom>
          <a:avLst/>
          <a:gdLst/>
          <a:ahLst/>
          <a:cxnLst/>
          <a:rect l="0" t="0" r="0" b="0"/>
          <a:pathLst>
            <a:path>
              <a:moveTo>
                <a:pt x="2870013" y="0"/>
              </a:moveTo>
              <a:lnTo>
                <a:pt x="2870013" y="313898"/>
              </a:lnTo>
              <a:lnTo>
                <a:pt x="0" y="313898"/>
              </a:lnTo>
              <a:lnTo>
                <a:pt x="0" y="55967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D7292D0-E553-4593-8194-286D74334CD9}">
      <dsp:nvSpPr>
        <dsp:cNvPr id="0" name=""/>
        <dsp:cNvSpPr/>
      </dsp:nvSpPr>
      <dsp:spPr>
        <a:xfrm>
          <a:off x="2950825" y="746287"/>
          <a:ext cx="2034381" cy="105331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48634" numCol="1" spcCol="1270" anchor="ctr" anchorCtr="0">
          <a:noAutofit/>
        </a:bodyPr>
        <a:lstStyle/>
        <a:p>
          <a:pPr lvl="0" algn="ctr" defTabSz="889000">
            <a:lnSpc>
              <a:spcPct val="90000"/>
            </a:lnSpc>
            <a:spcBef>
              <a:spcPct val="0"/>
            </a:spcBef>
            <a:spcAft>
              <a:spcPct val="35000"/>
            </a:spcAft>
          </a:pPr>
          <a:r>
            <a:rPr lang="en-GB" sz="2000" kern="1200"/>
            <a:t>Associated Species (bycatch) and ETP interactions</a:t>
          </a:r>
        </a:p>
      </dsp:txBody>
      <dsp:txXfrm>
        <a:off x="2950825" y="746287"/>
        <a:ext cx="2034381" cy="1053312"/>
      </dsp:txXfrm>
    </dsp:sp>
    <dsp:sp modelId="{55A0D42D-1B35-4A9A-9270-33C3DA4024E0}">
      <dsp:nvSpPr>
        <dsp:cNvPr id="0" name=""/>
        <dsp:cNvSpPr/>
      </dsp:nvSpPr>
      <dsp:spPr>
        <a:xfrm>
          <a:off x="3307658" y="1691682"/>
          <a:ext cx="2129276" cy="25328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ctr" defTabSz="533400">
            <a:lnSpc>
              <a:spcPct val="90000"/>
            </a:lnSpc>
            <a:spcBef>
              <a:spcPct val="0"/>
            </a:spcBef>
            <a:spcAft>
              <a:spcPct val="35000"/>
            </a:spcAft>
          </a:pPr>
          <a:r>
            <a:rPr lang="en-GB" sz="1200" b="1" kern="1200" dirty="0"/>
            <a:t>Target</a:t>
          </a:r>
          <a:r>
            <a:rPr lang="en-GB" sz="1200" b="1" kern="1200" baseline="0" dirty="0"/>
            <a:t> Fishery Effects</a:t>
          </a:r>
          <a:endParaRPr lang="en-GB" sz="1200" b="1" kern="1200" dirty="0"/>
        </a:p>
      </dsp:txBody>
      <dsp:txXfrm>
        <a:off x="3307658" y="1691682"/>
        <a:ext cx="2129276" cy="253286"/>
      </dsp:txXfrm>
    </dsp:sp>
    <dsp:sp modelId="{5AB65117-887A-4E1C-AF57-B285549C45E5}">
      <dsp:nvSpPr>
        <dsp:cNvPr id="0" name=""/>
        <dsp:cNvSpPr/>
      </dsp:nvSpPr>
      <dsp:spPr>
        <a:xfrm>
          <a:off x="80812" y="2359271"/>
          <a:ext cx="2034381" cy="105331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48634" numCol="1" spcCol="1270" anchor="ctr" anchorCtr="0">
          <a:noAutofit/>
        </a:bodyPr>
        <a:lstStyle/>
        <a:p>
          <a:pPr lvl="0" algn="ctr" defTabSz="889000">
            <a:lnSpc>
              <a:spcPct val="90000"/>
            </a:lnSpc>
            <a:spcBef>
              <a:spcPct val="0"/>
            </a:spcBef>
            <a:spcAft>
              <a:spcPct val="35000"/>
            </a:spcAft>
          </a:pPr>
          <a:r>
            <a:rPr lang="en-GB" sz="2000" kern="1200"/>
            <a:t>Effects on Main Associated Species</a:t>
          </a:r>
        </a:p>
      </dsp:txBody>
      <dsp:txXfrm>
        <a:off x="80812" y="2359271"/>
        <a:ext cx="2034381" cy="1053312"/>
      </dsp:txXfrm>
    </dsp:sp>
    <dsp:sp modelId="{7FA8FED3-654E-4E2E-A129-107C4EFEC4E4}">
      <dsp:nvSpPr>
        <dsp:cNvPr id="0" name=""/>
        <dsp:cNvSpPr/>
      </dsp:nvSpPr>
      <dsp:spPr>
        <a:xfrm>
          <a:off x="367688" y="3313158"/>
          <a:ext cx="2240671" cy="84822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l" defTabSz="755650">
            <a:lnSpc>
              <a:spcPct val="90000"/>
            </a:lnSpc>
            <a:spcBef>
              <a:spcPct val="0"/>
            </a:spcBef>
            <a:spcAft>
              <a:spcPct val="35000"/>
            </a:spcAft>
          </a:pPr>
          <a:r>
            <a:rPr lang="en-GB" sz="1700" kern="1200" dirty="0"/>
            <a:t>Top 80% of target species catch by weight (3-5 years average)</a:t>
          </a:r>
        </a:p>
      </dsp:txBody>
      <dsp:txXfrm>
        <a:off x="367688" y="3313158"/>
        <a:ext cx="2240671" cy="848229"/>
      </dsp:txXfrm>
    </dsp:sp>
    <dsp:sp modelId="{0F03B976-664E-4500-AC7F-4E9B5CFBAFAD}">
      <dsp:nvSpPr>
        <dsp:cNvPr id="0" name=""/>
        <dsp:cNvSpPr/>
      </dsp:nvSpPr>
      <dsp:spPr>
        <a:xfrm>
          <a:off x="3015041" y="2359271"/>
          <a:ext cx="2034381" cy="105331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48634" numCol="1" spcCol="1270" anchor="ctr" anchorCtr="0">
          <a:noAutofit/>
        </a:bodyPr>
        <a:lstStyle/>
        <a:p>
          <a:pPr lvl="0" algn="ctr" defTabSz="889000">
            <a:lnSpc>
              <a:spcPct val="90000"/>
            </a:lnSpc>
            <a:spcBef>
              <a:spcPct val="0"/>
            </a:spcBef>
            <a:spcAft>
              <a:spcPct val="35000"/>
            </a:spcAft>
          </a:pPr>
          <a:r>
            <a:rPr lang="en-GB" sz="2000" kern="1200"/>
            <a:t>Effects on Minor Associated Species</a:t>
          </a:r>
        </a:p>
      </dsp:txBody>
      <dsp:txXfrm>
        <a:off x="3015041" y="2359271"/>
        <a:ext cx="2034381" cy="1053312"/>
      </dsp:txXfrm>
    </dsp:sp>
    <dsp:sp modelId="{47DAFC72-07F1-47B5-A8D3-DA4DB991C32E}">
      <dsp:nvSpPr>
        <dsp:cNvPr id="0" name=""/>
        <dsp:cNvSpPr/>
      </dsp:nvSpPr>
      <dsp:spPr>
        <a:xfrm>
          <a:off x="3515223" y="3301202"/>
          <a:ext cx="2164064" cy="80040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lvl="0" algn="l" defTabSz="711200">
            <a:lnSpc>
              <a:spcPct val="90000"/>
            </a:lnSpc>
            <a:spcBef>
              <a:spcPct val="0"/>
            </a:spcBef>
            <a:spcAft>
              <a:spcPct val="35000"/>
            </a:spcAft>
          </a:pPr>
          <a:r>
            <a:rPr lang="en-GB" sz="1600" kern="1200" dirty="0"/>
            <a:t>Remaining 15% of target species catch by weight (3-5 years average)</a:t>
          </a:r>
        </a:p>
      </dsp:txBody>
      <dsp:txXfrm>
        <a:off x="3515223" y="3301202"/>
        <a:ext cx="2164064" cy="800408"/>
      </dsp:txXfrm>
    </dsp:sp>
    <dsp:sp modelId="{BFAD3B9D-E818-4912-92F3-76A52D8DBB03}">
      <dsp:nvSpPr>
        <dsp:cNvPr id="0" name=""/>
        <dsp:cNvSpPr/>
      </dsp:nvSpPr>
      <dsp:spPr>
        <a:xfrm>
          <a:off x="5910968" y="2359271"/>
          <a:ext cx="2034381" cy="105331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48634" numCol="1" spcCol="1270" anchor="ctr" anchorCtr="0">
          <a:noAutofit/>
        </a:bodyPr>
        <a:lstStyle/>
        <a:p>
          <a:pPr lvl="0" algn="ctr" defTabSz="889000">
            <a:lnSpc>
              <a:spcPct val="90000"/>
            </a:lnSpc>
            <a:spcBef>
              <a:spcPct val="0"/>
            </a:spcBef>
            <a:spcAft>
              <a:spcPct val="35000"/>
            </a:spcAft>
          </a:pPr>
          <a:r>
            <a:rPr lang="en-GB" sz="2000" kern="1200"/>
            <a:t>Effects on ETP Species</a:t>
          </a:r>
        </a:p>
      </dsp:txBody>
      <dsp:txXfrm>
        <a:off x="5910968" y="2359271"/>
        <a:ext cx="2034381" cy="1053312"/>
      </dsp:txXfrm>
    </dsp:sp>
    <dsp:sp modelId="{0BEB054B-6CB9-45CC-BAB9-5B7F2243C3BD}">
      <dsp:nvSpPr>
        <dsp:cNvPr id="0" name=""/>
        <dsp:cNvSpPr/>
      </dsp:nvSpPr>
      <dsp:spPr>
        <a:xfrm>
          <a:off x="6398656" y="3268959"/>
          <a:ext cx="1830943" cy="85121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lvl="0" algn="l" defTabSz="711200">
            <a:lnSpc>
              <a:spcPct val="90000"/>
            </a:lnSpc>
            <a:spcBef>
              <a:spcPct val="0"/>
            </a:spcBef>
            <a:spcAft>
              <a:spcPct val="35000"/>
            </a:spcAft>
          </a:pPr>
          <a:r>
            <a:rPr lang="en-GB" sz="1600" kern="1200" dirty="0"/>
            <a:t>All ETP species affected by the fishery are  assessed</a:t>
          </a:r>
        </a:p>
      </dsp:txBody>
      <dsp:txXfrm>
        <a:off x="6398656" y="3268959"/>
        <a:ext cx="1830943" cy="8512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9CFC1-E2A4-4097-BABA-168F482FC3D0}">
      <dsp:nvSpPr>
        <dsp:cNvPr id="0" name=""/>
        <dsp:cNvSpPr/>
      </dsp:nvSpPr>
      <dsp:spPr>
        <a:xfrm>
          <a:off x="5815" y="687610"/>
          <a:ext cx="2260876" cy="1975011"/>
        </a:xfrm>
        <a:prstGeom prst="roundRect">
          <a:avLst>
            <a:gd name="adj" fmla="val 10000"/>
          </a:avLst>
        </a:prstGeom>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a:t>Salmon stock does not meet escapement for 4-5 years period..</a:t>
          </a:r>
        </a:p>
      </dsp:txBody>
      <dsp:txXfrm>
        <a:off x="63661" y="745456"/>
        <a:ext cx="2145184" cy="1859319"/>
      </dsp:txXfrm>
    </dsp:sp>
    <dsp:sp modelId="{99B51CA7-9CB5-46CA-85B3-DF53BC7A7D35}">
      <dsp:nvSpPr>
        <dsp:cNvPr id="0" name=""/>
        <dsp:cNvSpPr/>
      </dsp:nvSpPr>
      <dsp:spPr>
        <a:xfrm rot="19457599">
          <a:off x="2162012" y="1327110"/>
          <a:ext cx="1113711" cy="46009"/>
        </a:xfrm>
        <a:custGeom>
          <a:avLst/>
          <a:gdLst/>
          <a:ahLst/>
          <a:cxnLst/>
          <a:rect l="0" t="0" r="0" b="0"/>
          <a:pathLst>
            <a:path>
              <a:moveTo>
                <a:pt x="0" y="23004"/>
              </a:moveTo>
              <a:lnTo>
                <a:pt x="1113711" y="230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691024" y="1322272"/>
        <a:ext cx="55685" cy="55685"/>
      </dsp:txXfrm>
    </dsp:sp>
    <dsp:sp modelId="{2CF0DD0B-0C9D-48E0-AF40-F27337373FA5}">
      <dsp:nvSpPr>
        <dsp:cNvPr id="0" name=""/>
        <dsp:cNvSpPr/>
      </dsp:nvSpPr>
      <dsp:spPr>
        <a:xfrm>
          <a:off x="3171043" y="459894"/>
          <a:ext cx="2260876" cy="1130438"/>
        </a:xfrm>
        <a:prstGeom prst="roundRect">
          <a:avLst>
            <a:gd name="adj" fmla="val 10000"/>
          </a:avLst>
        </a:prstGeom>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a:t>Not placed under stock of concern designation and NO valid explanation for why that is the case.</a:t>
          </a:r>
        </a:p>
      </dsp:txBody>
      <dsp:txXfrm>
        <a:off x="3204152" y="493003"/>
        <a:ext cx="2194658" cy="1064220"/>
      </dsp:txXfrm>
    </dsp:sp>
    <dsp:sp modelId="{723A2AAB-F94C-4F59-B13F-087ED77DB953}">
      <dsp:nvSpPr>
        <dsp:cNvPr id="0" name=""/>
        <dsp:cNvSpPr/>
      </dsp:nvSpPr>
      <dsp:spPr>
        <a:xfrm rot="2142401">
          <a:off x="2162012" y="1977112"/>
          <a:ext cx="1113711" cy="46009"/>
        </a:xfrm>
        <a:custGeom>
          <a:avLst/>
          <a:gdLst/>
          <a:ahLst/>
          <a:cxnLst/>
          <a:rect l="0" t="0" r="0" b="0"/>
          <a:pathLst>
            <a:path>
              <a:moveTo>
                <a:pt x="0" y="23004"/>
              </a:moveTo>
              <a:lnTo>
                <a:pt x="1113711" y="230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691024" y="1972274"/>
        <a:ext cx="55685" cy="55685"/>
      </dsp:txXfrm>
    </dsp:sp>
    <dsp:sp modelId="{95620BD4-0F76-4FE7-A3AE-63628CB69C73}">
      <dsp:nvSpPr>
        <dsp:cNvPr id="0" name=""/>
        <dsp:cNvSpPr/>
      </dsp:nvSpPr>
      <dsp:spPr>
        <a:xfrm>
          <a:off x="3171043" y="1759899"/>
          <a:ext cx="2260876" cy="1130438"/>
        </a:xfrm>
        <a:prstGeom prst="roundRect">
          <a:avLst>
            <a:gd name="adj" fmla="val 10000"/>
          </a:avLst>
        </a:prstGeom>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a:t>Placed under stock of concern designation affording specific management.</a:t>
          </a:r>
        </a:p>
      </dsp:txBody>
      <dsp:txXfrm>
        <a:off x="3204152" y="1793008"/>
        <a:ext cx="2194658" cy="1064220"/>
      </dsp:txXfrm>
    </dsp:sp>
    <dsp:sp modelId="{83D19575-2397-4772-B1B8-F9197DE9C02C}">
      <dsp:nvSpPr>
        <dsp:cNvPr id="0" name=""/>
        <dsp:cNvSpPr/>
      </dsp:nvSpPr>
      <dsp:spPr>
        <a:xfrm rot="2373441">
          <a:off x="5305138" y="2654674"/>
          <a:ext cx="1107202" cy="46009"/>
        </a:xfrm>
        <a:custGeom>
          <a:avLst/>
          <a:gdLst/>
          <a:ahLst/>
          <a:cxnLst/>
          <a:rect l="0" t="0" r="0" b="0"/>
          <a:pathLst>
            <a:path>
              <a:moveTo>
                <a:pt x="0" y="23004"/>
              </a:moveTo>
              <a:lnTo>
                <a:pt x="1107202" y="230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831059" y="2649999"/>
        <a:ext cx="55360" cy="55360"/>
      </dsp:txXfrm>
    </dsp:sp>
    <dsp:sp modelId="{5001B255-6622-407B-BFBE-BD1673BBF8B0}">
      <dsp:nvSpPr>
        <dsp:cNvPr id="0" name=""/>
        <dsp:cNvSpPr/>
      </dsp:nvSpPr>
      <dsp:spPr>
        <a:xfrm>
          <a:off x="6285559" y="2465021"/>
          <a:ext cx="2260876" cy="1130438"/>
        </a:xfrm>
        <a:prstGeom prst="roundRect">
          <a:avLst>
            <a:gd name="adj" fmla="val 10000"/>
          </a:avLst>
        </a:prstGeom>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a:t>Considered responsible measure.</a:t>
          </a:r>
        </a:p>
      </dsp:txBody>
      <dsp:txXfrm>
        <a:off x="6318668" y="2498130"/>
        <a:ext cx="2194658" cy="1064220"/>
      </dsp:txXfrm>
    </dsp:sp>
    <dsp:sp modelId="{E2F0C9CC-3B30-4697-AB41-8FE39C3DD56B}">
      <dsp:nvSpPr>
        <dsp:cNvPr id="0" name=""/>
        <dsp:cNvSpPr/>
      </dsp:nvSpPr>
      <dsp:spPr>
        <a:xfrm>
          <a:off x="6283614" y="888613"/>
          <a:ext cx="2260876" cy="1130438"/>
        </a:xfrm>
        <a:prstGeom prst="roundRect">
          <a:avLst>
            <a:gd name="adj" fmla="val 10000"/>
          </a:avLst>
        </a:prstGeom>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E" sz="1600" kern="1200" dirty="0"/>
            <a:t>Classified as subject to “unsustainable practices leading to overfishing and overfished conditions”.</a:t>
          </a:r>
          <a:endParaRPr lang="en-GB" sz="1600" kern="1200" dirty="0"/>
        </a:p>
      </dsp:txBody>
      <dsp:txXfrm>
        <a:off x="6316723" y="921722"/>
        <a:ext cx="2194658" cy="1064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8A9D3-6BF2-41DF-8B5C-4BCC3146B708}">
      <dsp:nvSpPr>
        <dsp:cNvPr id="0" name=""/>
        <dsp:cNvSpPr/>
      </dsp:nvSpPr>
      <dsp:spPr>
        <a:xfrm rot="5400000">
          <a:off x="-253207" y="258621"/>
          <a:ext cx="1688051" cy="118163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a:t>Main Associated Species</a:t>
          </a:r>
        </a:p>
      </dsp:txBody>
      <dsp:txXfrm rot="-5400000">
        <a:off x="2" y="596231"/>
        <a:ext cx="1181635" cy="506416"/>
      </dsp:txXfrm>
    </dsp:sp>
    <dsp:sp modelId="{56C7E839-5234-4162-B596-B0F57DF53A15}">
      <dsp:nvSpPr>
        <dsp:cNvPr id="0" name=""/>
        <dsp:cNvSpPr/>
      </dsp:nvSpPr>
      <dsp:spPr>
        <a:xfrm rot="5400000">
          <a:off x="4494279" y="-3307229"/>
          <a:ext cx="1097810" cy="77230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b="0" kern="1200" dirty="0"/>
            <a:t>Assess </a:t>
          </a:r>
          <a:r>
            <a:rPr lang="en-GB" sz="1400" b="1" kern="1200" dirty="0"/>
            <a:t>ALL </a:t>
          </a:r>
          <a:r>
            <a:rPr lang="en-GB" sz="1400" b="0" kern="1200" dirty="0"/>
            <a:t>fisheries in the region.</a:t>
          </a:r>
          <a:endParaRPr lang="en-GB" sz="1400" kern="1200" dirty="0"/>
        </a:p>
        <a:p>
          <a:pPr marL="114300" lvl="1" indent="-114300" algn="l" defTabSz="622300">
            <a:lnSpc>
              <a:spcPct val="90000"/>
            </a:lnSpc>
            <a:spcBef>
              <a:spcPct val="0"/>
            </a:spcBef>
            <a:spcAft>
              <a:spcPct val="15000"/>
            </a:spcAft>
            <a:buChar char="••"/>
          </a:pPr>
          <a:r>
            <a:rPr lang="en-GB" sz="1400" b="0" kern="1200" dirty="0"/>
            <a:t>Ensure all major removals are accounted for.  </a:t>
          </a:r>
          <a:endParaRPr lang="en-GB" sz="1400" kern="1200" dirty="0"/>
        </a:p>
        <a:p>
          <a:pPr marL="114300" lvl="1" indent="-114300" algn="l" defTabSz="622300">
            <a:lnSpc>
              <a:spcPct val="90000"/>
            </a:lnSpc>
            <a:spcBef>
              <a:spcPct val="0"/>
            </a:spcBef>
            <a:spcAft>
              <a:spcPct val="15000"/>
            </a:spcAft>
            <a:buChar char="••"/>
          </a:pPr>
          <a:r>
            <a:rPr lang="en-GB" sz="1400" b="0" kern="1200" dirty="0"/>
            <a:t>Management measures are effective at avoiding species from </a:t>
          </a:r>
          <a:r>
            <a:rPr lang="en-IE" sz="1400" b="0" kern="1200" dirty="0"/>
            <a:t>experiencing overfishing and other impacts that are likely to be irreversible or very slowly reversible.</a:t>
          </a:r>
          <a:endParaRPr lang="en-GB" sz="1400" kern="1200" dirty="0"/>
        </a:p>
      </dsp:txBody>
      <dsp:txXfrm rot="-5400000">
        <a:off x="1181636" y="59005"/>
        <a:ext cx="7669506" cy="990628"/>
      </dsp:txXfrm>
    </dsp:sp>
    <dsp:sp modelId="{6D06A048-5023-4536-8DB3-DBBB08C24C9B}">
      <dsp:nvSpPr>
        <dsp:cNvPr id="0" name=""/>
        <dsp:cNvSpPr/>
      </dsp:nvSpPr>
      <dsp:spPr>
        <a:xfrm rot="5400000">
          <a:off x="-253207" y="1759054"/>
          <a:ext cx="1688051" cy="118163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a:t>ETP Species</a:t>
          </a:r>
        </a:p>
      </dsp:txBody>
      <dsp:txXfrm rot="-5400000">
        <a:off x="2" y="2096664"/>
        <a:ext cx="1181635" cy="506416"/>
      </dsp:txXfrm>
    </dsp:sp>
    <dsp:sp modelId="{AA235D33-B0CF-4FC8-B78D-1D306DAAFEBE}">
      <dsp:nvSpPr>
        <dsp:cNvPr id="0" name=""/>
        <dsp:cNvSpPr/>
      </dsp:nvSpPr>
      <dsp:spPr>
        <a:xfrm rot="5400000">
          <a:off x="4494567" y="-1807085"/>
          <a:ext cx="1097233" cy="77230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IE" sz="1200" kern="1200" dirty="0"/>
            <a:t>ETP species acknowledged and recognized by national legislation, or through binding International Agreement (or through CITES, IUCN). </a:t>
          </a:r>
          <a:endParaRPr lang="en-GB" sz="1200" kern="1200" dirty="0"/>
        </a:p>
        <a:p>
          <a:pPr marL="114300" lvl="1" indent="-114300" algn="l" defTabSz="533400">
            <a:lnSpc>
              <a:spcPct val="90000"/>
            </a:lnSpc>
            <a:spcBef>
              <a:spcPct val="0"/>
            </a:spcBef>
            <a:spcAft>
              <a:spcPct val="15000"/>
            </a:spcAft>
            <a:buChar char="••"/>
          </a:pPr>
          <a:r>
            <a:rPr lang="en-GB" sz="1200" b="0" kern="1200" dirty="0"/>
            <a:t>Assess  </a:t>
          </a:r>
          <a:r>
            <a:rPr lang="en-GB" sz="1200" b="1" kern="1200" dirty="0"/>
            <a:t>ALL </a:t>
          </a:r>
          <a:r>
            <a:rPr lang="en-GB" sz="1200" b="0" kern="1200" dirty="0"/>
            <a:t>fisheries in the region.</a:t>
          </a:r>
          <a:endParaRPr lang="en-GB" sz="1200" kern="1200" dirty="0"/>
        </a:p>
        <a:p>
          <a:pPr marL="114300" lvl="1" indent="-114300" algn="l" defTabSz="533400">
            <a:lnSpc>
              <a:spcPct val="90000"/>
            </a:lnSpc>
            <a:spcBef>
              <a:spcPct val="0"/>
            </a:spcBef>
            <a:spcAft>
              <a:spcPct val="15000"/>
            </a:spcAft>
            <a:buChar char="••"/>
          </a:pPr>
          <a:r>
            <a:rPr lang="en-GB" sz="1200" kern="1200" dirty="0"/>
            <a:t>Assess</a:t>
          </a:r>
          <a:r>
            <a:rPr lang="en-IE" sz="1200" kern="1200" dirty="0"/>
            <a:t> the policy/plan level (i.e., legally recognized as ETPs, formal and agreed management plans/measures).</a:t>
          </a:r>
          <a:endParaRPr lang="en-GB" sz="1200" kern="1200" dirty="0"/>
        </a:p>
        <a:p>
          <a:pPr marL="114300" lvl="1" indent="-114300" algn="l" defTabSz="533400">
            <a:lnSpc>
              <a:spcPct val="90000"/>
            </a:lnSpc>
            <a:spcBef>
              <a:spcPct val="0"/>
            </a:spcBef>
            <a:spcAft>
              <a:spcPct val="15000"/>
            </a:spcAft>
            <a:buChar char="••"/>
          </a:pPr>
          <a:r>
            <a:rPr lang="en-IE" sz="1200" kern="1200" dirty="0"/>
            <a:t>Verify implementation and effectiveness of the management measures in line with agreed objectives.</a:t>
          </a:r>
          <a:endParaRPr lang="en-GB" sz="1200" kern="1200" dirty="0"/>
        </a:p>
      </dsp:txBody>
      <dsp:txXfrm rot="-5400000">
        <a:off x="1181636" y="1559409"/>
        <a:ext cx="7669534" cy="990107"/>
      </dsp:txXfrm>
    </dsp:sp>
    <dsp:sp modelId="{6614E6BD-2838-42E8-B9DA-B8BC2131839B}">
      <dsp:nvSpPr>
        <dsp:cNvPr id="0" name=""/>
        <dsp:cNvSpPr/>
      </dsp:nvSpPr>
      <dsp:spPr>
        <a:xfrm rot="5400000">
          <a:off x="-253207" y="3379392"/>
          <a:ext cx="1688051" cy="118163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a:t>Habitats</a:t>
          </a:r>
        </a:p>
      </dsp:txBody>
      <dsp:txXfrm rot="-5400000">
        <a:off x="2" y="3717002"/>
        <a:ext cx="1181635" cy="506416"/>
      </dsp:txXfrm>
    </dsp:sp>
    <dsp:sp modelId="{2C184379-0EF5-4D3A-8C9A-1D95EC3BBA63}">
      <dsp:nvSpPr>
        <dsp:cNvPr id="0" name=""/>
        <dsp:cNvSpPr/>
      </dsp:nvSpPr>
      <dsp:spPr>
        <a:xfrm rot="5400000">
          <a:off x="4374662" y="-186746"/>
          <a:ext cx="1337044" cy="77230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57150" lvl="1" indent="-57150" algn="l" defTabSz="488950">
            <a:lnSpc>
              <a:spcPct val="90000"/>
            </a:lnSpc>
            <a:spcBef>
              <a:spcPct val="0"/>
            </a:spcBef>
            <a:spcAft>
              <a:spcPct val="15000"/>
            </a:spcAft>
            <a:buChar char="••"/>
          </a:pPr>
          <a:endParaRPr lang="en-GB" sz="1100" kern="1200" dirty="0"/>
        </a:p>
        <a:p>
          <a:pPr marL="114300" lvl="1" indent="-114300" algn="l" defTabSz="622300">
            <a:lnSpc>
              <a:spcPct val="90000"/>
            </a:lnSpc>
            <a:spcBef>
              <a:spcPct val="0"/>
            </a:spcBef>
            <a:spcAft>
              <a:spcPct val="15000"/>
            </a:spcAft>
            <a:buChar char="••"/>
          </a:pPr>
          <a:r>
            <a:rPr lang="en-GB" sz="1400" b="0" kern="1200" dirty="0"/>
            <a:t>Assess </a:t>
          </a:r>
          <a:r>
            <a:rPr lang="en-GB" sz="1400" b="1" kern="1200" dirty="0"/>
            <a:t>ALL CERTIFIED </a:t>
          </a:r>
          <a:r>
            <a:rPr lang="en-GB" sz="1400" b="0" kern="1200" dirty="0"/>
            <a:t>fisheries in the region.</a:t>
          </a:r>
          <a:endParaRPr lang="en-GB" sz="1400" kern="1200" dirty="0"/>
        </a:p>
        <a:p>
          <a:pPr marL="114300" lvl="1" indent="-114300" algn="l" defTabSz="622300">
            <a:lnSpc>
              <a:spcPct val="90000"/>
            </a:lnSpc>
            <a:spcBef>
              <a:spcPct val="0"/>
            </a:spcBef>
            <a:spcAft>
              <a:spcPct val="15000"/>
            </a:spcAft>
            <a:buChar char="••"/>
          </a:pPr>
          <a:r>
            <a:rPr lang="en-GB" sz="1400" b="0" kern="1200" dirty="0"/>
            <a:t>Ensure that effects </a:t>
          </a:r>
          <a:r>
            <a:rPr lang="en-GB" sz="1400" b="0" kern="1200" dirty="0">
              <a:solidFill>
                <a:sysClr val="windowText" lastClr="000000"/>
              </a:solidFill>
            </a:rPr>
            <a:t>of fishing on sensitive habitats are assessed</a:t>
          </a:r>
          <a:r>
            <a:rPr lang="en-GB" sz="1400" b="0" kern="1200" dirty="0"/>
            <a:t>.</a:t>
          </a:r>
          <a:endParaRPr lang="en-GB" sz="1400" kern="1200" dirty="0"/>
        </a:p>
        <a:p>
          <a:pPr marL="114300" lvl="1" indent="-114300" algn="l" defTabSz="622300">
            <a:lnSpc>
              <a:spcPct val="90000"/>
            </a:lnSpc>
            <a:spcBef>
              <a:spcPct val="0"/>
            </a:spcBef>
            <a:spcAft>
              <a:spcPct val="15000"/>
            </a:spcAft>
            <a:buChar char="••"/>
          </a:pPr>
          <a:r>
            <a:rPr lang="en-GB" sz="1400" b="0" kern="1200" dirty="0"/>
            <a:t>Verify that management measures are effective in protecting sensitive habitats, maintaining the footprint from increasing, and allowing for the recovery of such habitats, where appropriate, through area closures or other effective measures.</a:t>
          </a:r>
          <a:endParaRPr lang="en-GB" sz="1400" kern="1200" dirty="0"/>
        </a:p>
      </dsp:txBody>
      <dsp:txXfrm rot="-5400000">
        <a:off x="1181636" y="3071549"/>
        <a:ext cx="7657828" cy="12065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83826-9406-4F95-BEC5-4BB5726840BD}">
      <dsp:nvSpPr>
        <dsp:cNvPr id="0" name=""/>
        <dsp:cNvSpPr/>
      </dsp:nvSpPr>
      <dsp:spPr>
        <a:xfrm>
          <a:off x="-3136488" y="-482776"/>
          <a:ext cx="3740998" cy="3740998"/>
        </a:xfrm>
        <a:prstGeom prst="blockArc">
          <a:avLst>
            <a:gd name="adj1" fmla="val 18900000"/>
            <a:gd name="adj2" fmla="val 2700000"/>
            <a:gd name="adj3" fmla="val 57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B61F31-4BAD-4588-9839-24B0944EAFD8}">
      <dsp:nvSpPr>
        <dsp:cNvPr id="0" name=""/>
        <dsp:cNvSpPr/>
      </dsp:nvSpPr>
      <dsp:spPr>
        <a:xfrm>
          <a:off x="317091" y="213376"/>
          <a:ext cx="4168866" cy="426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911" tIns="30480" rIns="30480" bIns="30480" numCol="1" spcCol="1270" anchor="ctr" anchorCtr="0">
          <a:noAutofit/>
        </a:bodyPr>
        <a:lstStyle/>
        <a:p>
          <a:pPr lvl="0" algn="l" defTabSz="533400">
            <a:lnSpc>
              <a:spcPct val="90000"/>
            </a:lnSpc>
            <a:spcBef>
              <a:spcPct val="0"/>
            </a:spcBef>
            <a:spcAft>
              <a:spcPct val="35000"/>
            </a:spcAft>
          </a:pPr>
          <a:r>
            <a:rPr lang="en-GB" sz="1200" kern="1200"/>
            <a:t>Assess </a:t>
          </a:r>
          <a:r>
            <a:rPr lang="en-GB" sz="1200" b="1" kern="1200"/>
            <a:t>Stock Status </a:t>
          </a:r>
          <a:r>
            <a:rPr lang="en-GB" sz="1200" kern="1200"/>
            <a:t>under Clause 6.3</a:t>
          </a:r>
        </a:p>
      </dsp:txBody>
      <dsp:txXfrm>
        <a:off x="317091" y="213376"/>
        <a:ext cx="4168866" cy="426974"/>
      </dsp:txXfrm>
    </dsp:sp>
    <dsp:sp modelId="{94EA2693-79BC-4474-B309-DBC5E1CFC82B}">
      <dsp:nvSpPr>
        <dsp:cNvPr id="0" name=""/>
        <dsp:cNvSpPr/>
      </dsp:nvSpPr>
      <dsp:spPr>
        <a:xfrm>
          <a:off x="50232" y="160004"/>
          <a:ext cx="533718" cy="53371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544942-67E3-47AF-A34E-D082E3DC41D4}">
      <dsp:nvSpPr>
        <dsp:cNvPr id="0" name=""/>
        <dsp:cNvSpPr/>
      </dsp:nvSpPr>
      <dsp:spPr>
        <a:xfrm>
          <a:off x="588883" y="853948"/>
          <a:ext cx="3924072" cy="426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911" tIns="30480" rIns="30480" bIns="30480" numCol="1" spcCol="1270" anchor="ctr" anchorCtr="0">
          <a:noAutofit/>
        </a:bodyPr>
        <a:lstStyle/>
        <a:p>
          <a:pPr lvl="0" algn="l" defTabSz="533400">
            <a:lnSpc>
              <a:spcPct val="90000"/>
            </a:lnSpc>
            <a:spcBef>
              <a:spcPct val="0"/>
            </a:spcBef>
            <a:spcAft>
              <a:spcPct val="35000"/>
            </a:spcAft>
          </a:pPr>
          <a:r>
            <a:rPr lang="en-GB" sz="1200" kern="1200" dirty="0"/>
            <a:t>Assess </a:t>
          </a:r>
          <a:r>
            <a:rPr lang="en-GB" sz="1200" b="1" kern="1200" dirty="0"/>
            <a:t>Main</a:t>
          </a:r>
          <a:r>
            <a:rPr lang="en-GB" sz="1200" kern="1200" dirty="0"/>
            <a:t> </a:t>
          </a:r>
          <a:r>
            <a:rPr lang="en-GB" sz="1200" b="1" kern="1200" dirty="0"/>
            <a:t>Associated Bycatch </a:t>
          </a:r>
          <a:r>
            <a:rPr lang="en-GB" sz="1200" kern="1200" dirty="0"/>
            <a:t>under Clause 12.2.1</a:t>
          </a:r>
        </a:p>
      </dsp:txBody>
      <dsp:txXfrm>
        <a:off x="588883" y="853948"/>
        <a:ext cx="3924072" cy="426974"/>
      </dsp:txXfrm>
    </dsp:sp>
    <dsp:sp modelId="{A60D804F-C78E-40C7-B83C-D87F089F8298}">
      <dsp:nvSpPr>
        <dsp:cNvPr id="0" name=""/>
        <dsp:cNvSpPr/>
      </dsp:nvSpPr>
      <dsp:spPr>
        <a:xfrm>
          <a:off x="295026" y="800577"/>
          <a:ext cx="533718" cy="533718"/>
        </a:xfrm>
        <a:prstGeom prst="ellipse">
          <a:avLst/>
        </a:prstGeom>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78873C-BF77-4FF2-BF11-53988E000B0E}">
      <dsp:nvSpPr>
        <dsp:cNvPr id="0" name=""/>
        <dsp:cNvSpPr/>
      </dsp:nvSpPr>
      <dsp:spPr>
        <a:xfrm>
          <a:off x="588883" y="1494521"/>
          <a:ext cx="3924072" cy="426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911" tIns="30480" rIns="30480" bIns="30480" numCol="1" spcCol="1270" anchor="ctr" anchorCtr="0">
          <a:noAutofit/>
        </a:bodyPr>
        <a:lstStyle/>
        <a:p>
          <a:pPr lvl="0" algn="l" defTabSz="533400">
            <a:lnSpc>
              <a:spcPct val="90000"/>
            </a:lnSpc>
            <a:spcBef>
              <a:spcPct val="0"/>
            </a:spcBef>
            <a:spcAft>
              <a:spcPct val="35000"/>
            </a:spcAft>
          </a:pPr>
          <a:r>
            <a:rPr lang="en-GB" sz="1200" kern="1200"/>
            <a:t>Assess </a:t>
          </a:r>
          <a:r>
            <a:rPr lang="en-GB" sz="1200" b="1" kern="1200"/>
            <a:t>Minor</a:t>
          </a:r>
          <a:r>
            <a:rPr lang="en-GB" sz="1200" kern="1200"/>
            <a:t> </a:t>
          </a:r>
          <a:r>
            <a:rPr lang="en-GB" sz="1200" b="1" kern="1200"/>
            <a:t>Associated Bycatch </a:t>
          </a:r>
          <a:r>
            <a:rPr lang="en-GB" sz="1200" kern="1200"/>
            <a:t>under Clause 12.2.2</a:t>
          </a:r>
        </a:p>
      </dsp:txBody>
      <dsp:txXfrm>
        <a:off x="588883" y="1494521"/>
        <a:ext cx="3924072" cy="426974"/>
      </dsp:txXfrm>
    </dsp:sp>
    <dsp:sp modelId="{D9D80247-3BEF-477C-AE58-6DD8A310403B}">
      <dsp:nvSpPr>
        <dsp:cNvPr id="0" name=""/>
        <dsp:cNvSpPr/>
      </dsp:nvSpPr>
      <dsp:spPr>
        <a:xfrm>
          <a:off x="295026" y="1441149"/>
          <a:ext cx="533718" cy="53371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AFD923-84A2-4998-B934-5E87B7F86B2F}">
      <dsp:nvSpPr>
        <dsp:cNvPr id="0" name=""/>
        <dsp:cNvSpPr/>
      </dsp:nvSpPr>
      <dsp:spPr>
        <a:xfrm>
          <a:off x="317091" y="2135094"/>
          <a:ext cx="4168866" cy="426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911" tIns="30480" rIns="30480" bIns="30480" numCol="1" spcCol="1270" anchor="ctr" anchorCtr="0">
          <a:noAutofit/>
        </a:bodyPr>
        <a:lstStyle/>
        <a:p>
          <a:pPr lvl="0" algn="l" defTabSz="533400">
            <a:lnSpc>
              <a:spcPct val="90000"/>
            </a:lnSpc>
            <a:spcBef>
              <a:spcPct val="0"/>
            </a:spcBef>
            <a:spcAft>
              <a:spcPct val="35000"/>
            </a:spcAft>
          </a:pPr>
          <a:r>
            <a:rPr lang="en-GB" sz="1200" kern="1200"/>
            <a:t>Assess </a:t>
          </a:r>
          <a:r>
            <a:rPr lang="en-GB" sz="1200" b="1" kern="1200"/>
            <a:t>ETP Species </a:t>
          </a:r>
          <a:r>
            <a:rPr lang="en-GB" sz="1200" kern="1200"/>
            <a:t>under Clause 12.2.4</a:t>
          </a:r>
        </a:p>
      </dsp:txBody>
      <dsp:txXfrm>
        <a:off x="317091" y="2135094"/>
        <a:ext cx="4168866" cy="426974"/>
      </dsp:txXfrm>
    </dsp:sp>
    <dsp:sp modelId="{4A51B0FA-838F-44B3-A8DD-8D34E64BA834}">
      <dsp:nvSpPr>
        <dsp:cNvPr id="0" name=""/>
        <dsp:cNvSpPr/>
      </dsp:nvSpPr>
      <dsp:spPr>
        <a:xfrm>
          <a:off x="50232" y="2081722"/>
          <a:ext cx="533718" cy="53371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83826-9406-4F95-BEC5-4BB5726840BD}">
      <dsp:nvSpPr>
        <dsp:cNvPr id="0" name=""/>
        <dsp:cNvSpPr/>
      </dsp:nvSpPr>
      <dsp:spPr>
        <a:xfrm>
          <a:off x="-2778913" y="-428415"/>
          <a:ext cx="3316225" cy="3316225"/>
        </a:xfrm>
        <a:prstGeom prst="blockArc">
          <a:avLst>
            <a:gd name="adj1" fmla="val 18900000"/>
            <a:gd name="adj2" fmla="val 2700000"/>
            <a:gd name="adj3" fmla="val 65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B61F31-4BAD-4588-9839-24B0944EAFD8}">
      <dsp:nvSpPr>
        <dsp:cNvPr id="0" name=""/>
        <dsp:cNvSpPr/>
      </dsp:nvSpPr>
      <dsp:spPr>
        <a:xfrm>
          <a:off x="345460" y="245939"/>
          <a:ext cx="4089192" cy="4918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429" tIns="35560" rIns="35560" bIns="35560" numCol="1" spcCol="1270" anchor="ctr" anchorCtr="0">
          <a:noAutofit/>
        </a:bodyPr>
        <a:lstStyle/>
        <a:p>
          <a:pPr lvl="0" algn="l" defTabSz="622300">
            <a:lnSpc>
              <a:spcPct val="90000"/>
            </a:lnSpc>
            <a:spcBef>
              <a:spcPct val="0"/>
            </a:spcBef>
            <a:spcAft>
              <a:spcPct val="35000"/>
            </a:spcAft>
          </a:pPr>
          <a:r>
            <a:rPr lang="en-GB" sz="1400" kern="1200" dirty="0"/>
            <a:t>Assess </a:t>
          </a:r>
          <a:r>
            <a:rPr lang="en-GB" sz="1400" b="1" kern="1200" dirty="0"/>
            <a:t>Stock Status </a:t>
          </a:r>
          <a:r>
            <a:rPr lang="en-GB" sz="1400" kern="1200" dirty="0"/>
            <a:t>under Clause 6.3</a:t>
          </a:r>
        </a:p>
      </dsp:txBody>
      <dsp:txXfrm>
        <a:off x="345460" y="245939"/>
        <a:ext cx="4089192" cy="491878"/>
      </dsp:txXfrm>
    </dsp:sp>
    <dsp:sp modelId="{94EA2693-79BC-4474-B309-DBC5E1CFC82B}">
      <dsp:nvSpPr>
        <dsp:cNvPr id="0" name=""/>
        <dsp:cNvSpPr/>
      </dsp:nvSpPr>
      <dsp:spPr>
        <a:xfrm>
          <a:off x="38035" y="184454"/>
          <a:ext cx="614848" cy="61484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544942-67E3-47AF-A34E-D082E3DC41D4}">
      <dsp:nvSpPr>
        <dsp:cNvPr id="0" name=""/>
        <dsp:cNvSpPr/>
      </dsp:nvSpPr>
      <dsp:spPr>
        <a:xfrm>
          <a:off x="551161" y="983757"/>
          <a:ext cx="3910394" cy="4918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429" tIns="35560" rIns="35560" bIns="35560" numCol="1" spcCol="1270" anchor="ctr" anchorCtr="0">
          <a:noAutofit/>
        </a:bodyPr>
        <a:lstStyle/>
        <a:p>
          <a:pPr lvl="0" algn="l" defTabSz="622300">
            <a:lnSpc>
              <a:spcPct val="90000"/>
            </a:lnSpc>
            <a:spcBef>
              <a:spcPct val="0"/>
            </a:spcBef>
            <a:spcAft>
              <a:spcPct val="35000"/>
            </a:spcAft>
          </a:pPr>
          <a:r>
            <a:rPr lang="en-GB" sz="1400" kern="1200"/>
            <a:t>Assess </a:t>
          </a:r>
          <a:r>
            <a:rPr lang="en-GB" sz="1400" b="1" kern="1200"/>
            <a:t>Associated Bycatch </a:t>
          </a:r>
          <a:r>
            <a:rPr lang="en-GB" sz="1400" kern="1200"/>
            <a:t>under Clause 12.6</a:t>
          </a:r>
        </a:p>
      </dsp:txBody>
      <dsp:txXfrm>
        <a:off x="551161" y="983757"/>
        <a:ext cx="3910394" cy="491878"/>
      </dsp:txXfrm>
    </dsp:sp>
    <dsp:sp modelId="{A60D804F-C78E-40C7-B83C-D87F089F8298}">
      <dsp:nvSpPr>
        <dsp:cNvPr id="0" name=""/>
        <dsp:cNvSpPr/>
      </dsp:nvSpPr>
      <dsp:spPr>
        <a:xfrm>
          <a:off x="216833" y="922272"/>
          <a:ext cx="614848" cy="61484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252C13-BFC2-4B5A-9ABD-413FE040CD37}">
      <dsp:nvSpPr>
        <dsp:cNvPr id="0" name=""/>
        <dsp:cNvSpPr/>
      </dsp:nvSpPr>
      <dsp:spPr>
        <a:xfrm>
          <a:off x="345460" y="1721575"/>
          <a:ext cx="4089192" cy="4918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429" tIns="35560" rIns="35560" bIns="35560" numCol="1" spcCol="1270" anchor="ctr" anchorCtr="0">
          <a:noAutofit/>
        </a:bodyPr>
        <a:lstStyle/>
        <a:p>
          <a:pPr lvl="0" algn="l" defTabSz="622300">
            <a:lnSpc>
              <a:spcPct val="90000"/>
            </a:lnSpc>
            <a:spcBef>
              <a:spcPct val="0"/>
            </a:spcBef>
            <a:spcAft>
              <a:spcPct val="35000"/>
            </a:spcAft>
          </a:pPr>
          <a:r>
            <a:rPr lang="en-GB" sz="1400" kern="1200" dirty="0"/>
            <a:t>Assess </a:t>
          </a:r>
          <a:r>
            <a:rPr lang="en-GB" sz="1400" b="1" kern="1200" dirty="0"/>
            <a:t>ETP Species </a:t>
          </a:r>
          <a:r>
            <a:rPr lang="en-GB" sz="1400" kern="1200" dirty="0"/>
            <a:t>under Clause 12.12</a:t>
          </a:r>
        </a:p>
      </dsp:txBody>
      <dsp:txXfrm>
        <a:off x="345460" y="1721575"/>
        <a:ext cx="4089192" cy="491878"/>
      </dsp:txXfrm>
    </dsp:sp>
    <dsp:sp modelId="{4A51B0FA-838F-44B3-A8DD-8D34E64BA834}">
      <dsp:nvSpPr>
        <dsp:cNvPr id="0" name=""/>
        <dsp:cNvSpPr/>
      </dsp:nvSpPr>
      <dsp:spPr>
        <a:xfrm>
          <a:off x="38035" y="1660090"/>
          <a:ext cx="614848" cy="61484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2A7343E-9229-40A9-84C9-FDBC9E872998}" type="datetimeFigureOut">
              <a:rPr lang="en-US"/>
              <a:pPr>
                <a:defRPr/>
              </a:pPr>
              <a:t>7/7/2020</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E"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E"/>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10CB9BF-ABC6-4FA5-ABCC-E60ABE8698F5}" type="slidenum">
              <a:rPr lang="en-IE"/>
              <a:pPr>
                <a:defRPr/>
              </a:pPr>
              <a:t>‹#›</a:t>
            </a:fld>
            <a:endParaRPr lang="en-IE"/>
          </a:p>
        </p:txBody>
      </p:sp>
    </p:spTree>
    <p:extLst>
      <p:ext uri="{BB962C8B-B14F-4D97-AF65-F5344CB8AC3E}">
        <p14:creationId xmlns:p14="http://schemas.microsoft.com/office/powerpoint/2010/main" val="2361096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ED6728-5487-2A4E-A89D-DB3CD693C462}" type="slidenum">
              <a:rPr lang="en-US" smtClean="0"/>
              <a:pPr>
                <a:defRPr/>
              </a:pPr>
              <a:t>1</a:t>
            </a:fld>
            <a:endParaRPr lang="en-US"/>
          </a:p>
        </p:txBody>
      </p:sp>
    </p:spTree>
    <p:extLst>
      <p:ext uri="{BB962C8B-B14F-4D97-AF65-F5344CB8AC3E}">
        <p14:creationId xmlns:p14="http://schemas.microsoft.com/office/powerpoint/2010/main" val="846298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ED6728-5487-2A4E-A89D-DB3CD693C462}" type="slidenum">
              <a:rPr lang="en-US" smtClean="0"/>
              <a:pPr>
                <a:defRPr/>
              </a:pPr>
              <a:t>49</a:t>
            </a:fld>
            <a:endParaRPr lang="en-US"/>
          </a:p>
        </p:txBody>
      </p:sp>
    </p:spTree>
    <p:extLst>
      <p:ext uri="{BB962C8B-B14F-4D97-AF65-F5344CB8AC3E}">
        <p14:creationId xmlns:p14="http://schemas.microsoft.com/office/powerpoint/2010/main" val="2548442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ED6728-5487-2A4E-A89D-DB3CD693C462}" type="slidenum">
              <a:rPr lang="en-US" smtClean="0"/>
              <a:pPr>
                <a:defRPr/>
              </a:pPr>
              <a:t>61</a:t>
            </a:fld>
            <a:endParaRPr lang="en-US"/>
          </a:p>
        </p:txBody>
      </p:sp>
    </p:spTree>
    <p:extLst>
      <p:ext uri="{BB962C8B-B14F-4D97-AF65-F5344CB8AC3E}">
        <p14:creationId xmlns:p14="http://schemas.microsoft.com/office/powerpoint/2010/main" val="522958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ED6728-5487-2A4E-A89D-DB3CD693C462}" type="slidenum">
              <a:rPr lang="en-US" smtClean="0"/>
              <a:pPr>
                <a:defRPr/>
              </a:pPr>
              <a:t>72</a:t>
            </a:fld>
            <a:endParaRPr lang="en-US"/>
          </a:p>
        </p:txBody>
      </p:sp>
    </p:spTree>
    <p:extLst>
      <p:ext uri="{BB962C8B-B14F-4D97-AF65-F5344CB8AC3E}">
        <p14:creationId xmlns:p14="http://schemas.microsoft.com/office/powerpoint/2010/main" val="1271934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ED6728-5487-2A4E-A89D-DB3CD693C462}" type="slidenum">
              <a:rPr lang="en-US" smtClean="0"/>
              <a:pPr>
                <a:defRPr/>
              </a:pPr>
              <a:t>98</a:t>
            </a:fld>
            <a:endParaRPr lang="en-US"/>
          </a:p>
        </p:txBody>
      </p:sp>
    </p:spTree>
    <p:extLst>
      <p:ext uri="{BB962C8B-B14F-4D97-AF65-F5344CB8AC3E}">
        <p14:creationId xmlns:p14="http://schemas.microsoft.com/office/powerpoint/2010/main" val="1357519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ED6728-5487-2A4E-A89D-DB3CD693C462}" type="slidenum">
              <a:rPr lang="en-US" smtClean="0"/>
              <a:pPr>
                <a:defRPr/>
              </a:pPr>
              <a:t>102</a:t>
            </a:fld>
            <a:endParaRPr lang="en-US"/>
          </a:p>
        </p:txBody>
      </p:sp>
    </p:spTree>
    <p:extLst>
      <p:ext uri="{BB962C8B-B14F-4D97-AF65-F5344CB8AC3E}">
        <p14:creationId xmlns:p14="http://schemas.microsoft.com/office/powerpoint/2010/main" val="135751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C81A37-E6FD-465F-B7FD-5D95ECEA18E2}" type="slidenum">
              <a:rPr lang="en-GB" smtClean="0"/>
              <a:pPr fontAlgn="base">
                <a:spcBef>
                  <a:spcPct val="0"/>
                </a:spcBef>
                <a:spcAft>
                  <a:spcPct val="0"/>
                </a:spcAft>
                <a:defRPr/>
              </a:pPr>
              <a:t>3</a:t>
            </a:fld>
            <a:endParaRPr lang="en-GB"/>
          </a:p>
        </p:txBody>
      </p:sp>
    </p:spTree>
    <p:extLst>
      <p:ext uri="{BB962C8B-B14F-4D97-AF65-F5344CB8AC3E}">
        <p14:creationId xmlns:p14="http://schemas.microsoft.com/office/powerpoint/2010/main" val="348830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C81A37-E6FD-465F-B7FD-5D95ECEA18E2}" type="slidenum">
              <a:rPr lang="en-GB" smtClean="0"/>
              <a:pPr fontAlgn="base">
                <a:spcBef>
                  <a:spcPct val="0"/>
                </a:spcBef>
                <a:spcAft>
                  <a:spcPct val="0"/>
                </a:spcAft>
                <a:defRPr/>
              </a:pPr>
              <a:t>5</a:t>
            </a:fld>
            <a:endParaRPr lang="en-GB"/>
          </a:p>
        </p:txBody>
      </p:sp>
    </p:spTree>
    <p:extLst>
      <p:ext uri="{BB962C8B-B14F-4D97-AF65-F5344CB8AC3E}">
        <p14:creationId xmlns:p14="http://schemas.microsoft.com/office/powerpoint/2010/main" val="1568637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ED6728-5487-2A4E-A89D-DB3CD693C462}" type="slidenum">
              <a:rPr lang="en-US" smtClean="0"/>
              <a:pPr>
                <a:defRPr/>
              </a:pPr>
              <a:t>6</a:t>
            </a:fld>
            <a:endParaRPr lang="en-US"/>
          </a:p>
        </p:txBody>
      </p:sp>
    </p:spTree>
    <p:extLst>
      <p:ext uri="{BB962C8B-B14F-4D97-AF65-F5344CB8AC3E}">
        <p14:creationId xmlns:p14="http://schemas.microsoft.com/office/powerpoint/2010/main" val="23645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C81A37-E6FD-465F-B7FD-5D95ECEA18E2}" type="slidenum">
              <a:rPr lang="en-GB" smtClean="0"/>
              <a:pPr fontAlgn="base">
                <a:spcBef>
                  <a:spcPct val="0"/>
                </a:spcBef>
                <a:spcAft>
                  <a:spcPct val="0"/>
                </a:spcAft>
                <a:defRPr/>
              </a:pPr>
              <a:t>7</a:t>
            </a:fld>
            <a:endParaRPr lang="en-GB"/>
          </a:p>
        </p:txBody>
      </p:sp>
    </p:spTree>
    <p:extLst>
      <p:ext uri="{BB962C8B-B14F-4D97-AF65-F5344CB8AC3E}">
        <p14:creationId xmlns:p14="http://schemas.microsoft.com/office/powerpoint/2010/main" val="156863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ED6728-5487-2A4E-A89D-DB3CD693C462}" type="slidenum">
              <a:rPr lang="en-US" smtClean="0"/>
              <a:pPr>
                <a:defRPr/>
              </a:pPr>
              <a:t>8</a:t>
            </a:fld>
            <a:endParaRPr lang="en-US"/>
          </a:p>
        </p:txBody>
      </p:sp>
    </p:spTree>
    <p:extLst>
      <p:ext uri="{BB962C8B-B14F-4D97-AF65-F5344CB8AC3E}">
        <p14:creationId xmlns:p14="http://schemas.microsoft.com/office/powerpoint/2010/main" val="3224692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ED6728-5487-2A4E-A89D-DB3CD693C462}" type="slidenum">
              <a:rPr lang="en-US" smtClean="0"/>
              <a:pPr>
                <a:defRPr/>
              </a:pPr>
              <a:t>24</a:t>
            </a:fld>
            <a:endParaRPr lang="en-US"/>
          </a:p>
        </p:txBody>
      </p:sp>
    </p:spTree>
    <p:extLst>
      <p:ext uri="{BB962C8B-B14F-4D97-AF65-F5344CB8AC3E}">
        <p14:creationId xmlns:p14="http://schemas.microsoft.com/office/powerpoint/2010/main" val="126487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10CB9BF-ABC6-4FA5-ABCC-E60ABE8698F5}" type="slidenum">
              <a:rPr lang="en-IE" smtClean="0"/>
              <a:pPr>
                <a:defRPr/>
              </a:pPr>
              <a:t>25</a:t>
            </a:fld>
            <a:endParaRPr lang="en-IE"/>
          </a:p>
        </p:txBody>
      </p:sp>
    </p:spTree>
    <p:extLst>
      <p:ext uri="{BB962C8B-B14F-4D97-AF65-F5344CB8AC3E}">
        <p14:creationId xmlns:p14="http://schemas.microsoft.com/office/powerpoint/2010/main" val="3833038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ED6728-5487-2A4E-A89D-DB3CD693C462}" type="slidenum">
              <a:rPr lang="en-US" smtClean="0"/>
              <a:pPr>
                <a:defRPr/>
              </a:pPr>
              <a:t>35</a:t>
            </a:fld>
            <a:endParaRPr lang="en-US"/>
          </a:p>
        </p:txBody>
      </p:sp>
    </p:spTree>
    <p:extLst>
      <p:ext uri="{BB962C8B-B14F-4D97-AF65-F5344CB8AC3E}">
        <p14:creationId xmlns:p14="http://schemas.microsoft.com/office/powerpoint/2010/main" val="3894852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D5650B8D-882C-472F-A404-9BF0C07CFFAD}" type="datetimeFigureOut">
              <a:rPr lang="en-US"/>
              <a:pPr>
                <a:defRPr/>
              </a:pPr>
              <a:t>7/7/2020</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2FCF50D9-D471-407B-BD3E-11C27EFF0ECD}" type="slidenum">
              <a:rPr lang="en-IE"/>
              <a:pPr>
                <a:defRPr/>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pPr>
              <a:defRPr/>
            </a:pPr>
            <a:fld id="{7A240B0E-5073-4EE6-A66C-275351B22F20}" type="datetimeFigureOut">
              <a:rPr lang="en-US"/>
              <a:pPr>
                <a:defRPr/>
              </a:pPr>
              <a:t>7/7/2020</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11BFF5BA-B549-4012-A99E-C3744F8C6E85}" type="slidenum">
              <a:rPr lang="en-IE"/>
              <a:pPr>
                <a:defRPr/>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pPr>
              <a:defRPr/>
            </a:pPr>
            <a:fld id="{75A4C9E8-C162-4E0B-AF09-A21A56A3BF0C}" type="datetimeFigureOut">
              <a:rPr lang="en-US"/>
              <a:pPr>
                <a:defRPr/>
              </a:pPr>
              <a:t>7/7/2020</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80411CAB-7D79-4E03-AA01-840D891D6E81}" type="slidenum">
              <a:rPr lang="en-IE"/>
              <a:pPr>
                <a:defRPr/>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pPr>
              <a:defRPr/>
            </a:pPr>
            <a:fld id="{04D90B0F-BEDE-406D-9E15-44A7FBC36B71}" type="datetimeFigureOut">
              <a:rPr lang="en-US"/>
              <a:pPr>
                <a:defRPr/>
              </a:pPr>
              <a:t>7/7/2020</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7A08271C-98B6-4D78-9A8C-4F9290ABB912}" type="slidenum">
              <a:rPr lang="en-IE"/>
              <a:pPr>
                <a:defRPr/>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9C0629-54B7-4A84-9C2D-5FE9FDEA3D6D}" type="datetimeFigureOut">
              <a:rPr lang="en-US"/>
              <a:pPr>
                <a:defRPr/>
              </a:pPr>
              <a:t>7/7/2020</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058CF68D-6531-4D29-9E11-72157B59E7AF}" type="slidenum">
              <a:rPr lang="en-IE"/>
              <a:pPr>
                <a:defRPr/>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3"/>
          <p:cNvSpPr>
            <a:spLocks noGrp="1"/>
          </p:cNvSpPr>
          <p:nvPr>
            <p:ph type="dt" sz="half" idx="10"/>
          </p:nvPr>
        </p:nvSpPr>
        <p:spPr/>
        <p:txBody>
          <a:bodyPr/>
          <a:lstStyle>
            <a:lvl1pPr>
              <a:defRPr/>
            </a:lvl1pPr>
          </a:lstStyle>
          <a:p>
            <a:pPr>
              <a:defRPr/>
            </a:pPr>
            <a:fld id="{C992221C-9852-4623-83E5-F69B62D6C1DE}" type="datetimeFigureOut">
              <a:rPr lang="en-US"/>
              <a:pPr>
                <a:defRPr/>
              </a:pPr>
              <a:t>7/7/2020</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41EBA2A3-A6B3-430B-9195-2285B63FD806}" type="slidenum">
              <a:rPr lang="en-IE"/>
              <a:pPr>
                <a:defRPr/>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3"/>
          <p:cNvSpPr>
            <a:spLocks noGrp="1"/>
          </p:cNvSpPr>
          <p:nvPr>
            <p:ph type="dt" sz="half" idx="10"/>
          </p:nvPr>
        </p:nvSpPr>
        <p:spPr/>
        <p:txBody>
          <a:bodyPr/>
          <a:lstStyle>
            <a:lvl1pPr>
              <a:defRPr/>
            </a:lvl1pPr>
          </a:lstStyle>
          <a:p>
            <a:pPr>
              <a:defRPr/>
            </a:pPr>
            <a:fld id="{593ECDC1-01B3-4589-8C80-6DC42E544524}" type="datetimeFigureOut">
              <a:rPr lang="en-US"/>
              <a:pPr>
                <a:defRPr/>
              </a:pPr>
              <a:t>7/7/2020</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59027A02-2248-4A63-B179-CE2C34148B22}" type="slidenum">
              <a:rPr lang="en-IE"/>
              <a:pPr>
                <a:defRPr/>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03238EE0-5BE0-4292-8AF9-A47C66222243}" type="datetimeFigureOut">
              <a:rPr lang="en-US"/>
              <a:pPr>
                <a:defRPr/>
              </a:pPr>
              <a:t>7/7/2020</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8FBB0FB0-E147-4571-8590-5558B544A692}" type="slidenum">
              <a:rPr lang="en-IE"/>
              <a:pPr>
                <a:defRPr/>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3C2D8D-FD02-48F0-BF87-A31DC3010544}" type="datetimeFigureOut">
              <a:rPr lang="en-US"/>
              <a:pPr>
                <a:defRPr/>
              </a:pPr>
              <a:t>7/7/2020</a:t>
            </a:fld>
            <a:endParaRPr lang="en-IE"/>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3A24F2FE-B412-45FC-8482-95BC82E1A307}" type="slidenum">
              <a:rPr lang="en-IE"/>
              <a:pPr>
                <a:defRPr/>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F595769-F76B-4817-87B0-D20D415B4D5A}" type="datetimeFigureOut">
              <a:rPr lang="en-US"/>
              <a:pPr>
                <a:defRPr/>
              </a:pPr>
              <a:t>7/7/2020</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B6F41E46-2AEC-4BD9-AFB3-1B07FFE4F309}" type="slidenum">
              <a:rPr lang="en-IE"/>
              <a:pPr>
                <a:defRPr/>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8F130D4-869D-4DEE-8A67-8FF46E0C481C}" type="datetimeFigureOut">
              <a:rPr lang="en-US"/>
              <a:pPr>
                <a:defRPr/>
              </a:pPr>
              <a:t>7/7/2020</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DCD60E1E-C5BF-41E5-A588-3ED21768C50F}" type="slidenum">
              <a:rPr lang="en-IE"/>
              <a:pPr>
                <a:defRPr/>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IE"/>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26D37DF-7117-46FC-B238-B9332035A59E}" type="datetimeFigureOut">
              <a:rPr lang="en-US"/>
              <a:pPr>
                <a:defRPr/>
              </a:pPr>
              <a:t>7/7/2020</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101CF7B-8F3E-4D07-8677-28AEF196B2CB}" type="slidenum">
              <a:rPr lang="en-IE"/>
              <a:pPr>
                <a:defRPr/>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6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latin typeface="Arial" charset="0"/>
              </a:rPr>
              <a:t>`</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36513" y="0"/>
            <a:ext cx="9180514" cy="6858000"/>
          </a:xfrm>
        </p:spPr>
      </p:pic>
      <p:sp>
        <p:nvSpPr>
          <p:cNvPr id="10" name="Rectangle 9"/>
          <p:cNvSpPr/>
          <p:nvPr/>
        </p:nvSpPr>
        <p:spPr>
          <a:xfrm>
            <a:off x="482304" y="4725144"/>
            <a:ext cx="7871604" cy="1656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50" dirty="0">
                <a:solidFill>
                  <a:schemeClr val="tx1"/>
                </a:solidFill>
              </a:rPr>
              <a:t>RFM Program</a:t>
            </a:r>
            <a:r>
              <a:rPr lang="en-US" sz="3200" b="1" dirty="0">
                <a:solidFill>
                  <a:schemeClr val="tx1"/>
                </a:solidFill>
                <a:latin typeface="HelveticaNeueLT Std Med Ext" charset="0"/>
                <a:sym typeface="HelveticaNeueLT Std Med Ext" charset="0"/>
              </a:rPr>
              <a:t/>
            </a:r>
            <a:br>
              <a:rPr lang="en-US" sz="3200" b="1" dirty="0">
                <a:solidFill>
                  <a:schemeClr val="tx1"/>
                </a:solidFill>
                <a:latin typeface="HelveticaNeueLT Std Med Ext" charset="0"/>
                <a:sym typeface="HelveticaNeueLT Std Med Ext" charset="0"/>
              </a:rPr>
            </a:br>
            <a:r>
              <a:rPr lang="en-US" sz="3200" b="1" dirty="0">
                <a:solidFill>
                  <a:schemeClr val="tx1"/>
                </a:solidFill>
                <a:latin typeface="HelveticaNeueLT Std Med Ext" charset="0"/>
                <a:sym typeface="HelveticaNeueLT Std Med Ext" charset="0"/>
              </a:rPr>
              <a:t>CB’s Assessors Training Deck, Standard Version 2</a:t>
            </a:r>
            <a:endParaRPr lang="en-GB" sz="3000" dirty="0">
              <a:solidFill>
                <a:schemeClr val="tx1"/>
              </a:solidFill>
            </a:endParaRPr>
          </a:p>
        </p:txBody>
      </p:sp>
      <p:pic>
        <p:nvPicPr>
          <p:cNvPr id="2" name="Picture 1">
            <a:extLst>
              <a:ext uri="{FF2B5EF4-FFF2-40B4-BE49-F238E27FC236}">
                <a16:creationId xmlns:a16="http://schemas.microsoft.com/office/drawing/2014/main" id="{50D4EE15-7C5B-0549-8559-0893AEB06AB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54424" y="274637"/>
            <a:ext cx="1459217" cy="1824021"/>
          </a:xfrm>
          <a:prstGeom prst="rect">
            <a:avLst/>
          </a:prstGeom>
        </p:spPr>
      </p:pic>
    </p:spTree>
    <p:extLst>
      <p:ext uri="{BB962C8B-B14F-4D97-AF65-F5344CB8AC3E}">
        <p14:creationId xmlns:p14="http://schemas.microsoft.com/office/powerpoint/2010/main" val="1382098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352928" cy="1151572"/>
          </a:xfrm>
        </p:spPr>
        <p:txBody>
          <a:bodyPr>
            <a:normAutofit fontScale="90000"/>
          </a:bodyPr>
          <a:lstStyle/>
          <a:p>
            <a:pPr>
              <a:defRPr/>
            </a:pPr>
            <a:r>
              <a:rPr lang="en-US" sz="4000" b="1" dirty="0">
                <a:solidFill>
                  <a:srgbClr val="0000FF"/>
                </a:solidFill>
                <a:latin typeface="Arial" charset="0"/>
              </a:rPr>
              <a:t>   RFM Version 1.3 to Version 2.0</a:t>
            </a:r>
            <a:r>
              <a:rPr lang="en-US" sz="3600" b="1" dirty="0">
                <a:solidFill>
                  <a:srgbClr val="0000FF"/>
                </a:solidFill>
                <a:latin typeface="Arial" charset="0"/>
              </a:rPr>
              <a:t/>
            </a:r>
            <a:br>
              <a:rPr lang="en-US" sz="3600" b="1" dirty="0">
                <a:solidFill>
                  <a:srgbClr val="0000FF"/>
                </a:solidFill>
                <a:latin typeface="Arial" charset="0"/>
              </a:rPr>
            </a:br>
            <a:endParaRPr lang="en-US" sz="3600" b="1" dirty="0">
              <a:solidFill>
                <a:srgbClr val="0000FF"/>
              </a:solidFill>
              <a:latin typeface="Arial" charset="0"/>
            </a:endParaRPr>
          </a:p>
        </p:txBody>
      </p:sp>
      <p:graphicFrame>
        <p:nvGraphicFramePr>
          <p:cNvPr id="13" name="Diagram 12"/>
          <p:cNvGraphicFramePr/>
          <p:nvPr>
            <p:extLst>
              <p:ext uri="{D42A27DB-BD31-4B8C-83A1-F6EECF244321}">
                <p14:modId xmlns:p14="http://schemas.microsoft.com/office/powerpoint/2010/main" val="1558978618"/>
              </p:ext>
            </p:extLst>
          </p:nvPr>
        </p:nvGraphicFramePr>
        <p:xfrm>
          <a:off x="2824678" y="834923"/>
          <a:ext cx="6011145" cy="5946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Plus 13"/>
          <p:cNvSpPr/>
          <p:nvPr/>
        </p:nvSpPr>
        <p:spPr>
          <a:xfrm>
            <a:off x="3275856" y="3583727"/>
            <a:ext cx="685800" cy="683027"/>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15" name="Group 14"/>
          <p:cNvGrpSpPr/>
          <p:nvPr/>
        </p:nvGrpSpPr>
        <p:grpSpPr>
          <a:xfrm>
            <a:off x="683568" y="2698049"/>
            <a:ext cx="2285126" cy="2489622"/>
            <a:chOff x="1412133" y="42050"/>
            <a:chExt cx="2007360" cy="2136206"/>
          </a:xfrm>
        </p:grpSpPr>
        <p:sp>
          <p:nvSpPr>
            <p:cNvPr id="16" name="Hexagon 15"/>
            <p:cNvSpPr/>
            <p:nvPr/>
          </p:nvSpPr>
          <p:spPr>
            <a:xfrm rot="5400000">
              <a:off x="1347710" y="106473"/>
              <a:ext cx="2136206" cy="2007360"/>
            </a:xfrm>
            <a:prstGeom prst="hexagon">
              <a:avLst>
                <a:gd name="adj" fmla="val 25000"/>
                <a:gd name="vf" fmla="val 115470"/>
              </a:avLst>
            </a:prstGeom>
            <a:gradFill>
              <a:gsLst>
                <a:gs pos="100000">
                  <a:srgbClr val="92D050"/>
                </a:gs>
                <a:gs pos="80000">
                  <a:schemeClr val="accent3">
                    <a:shade val="93000"/>
                    <a:satMod val="130000"/>
                  </a:schemeClr>
                </a:gs>
                <a:gs pos="100000">
                  <a:schemeClr val="accent3">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sp>
        <p:sp>
          <p:nvSpPr>
            <p:cNvPr id="17" name="Hexagon 4"/>
            <p:cNvSpPr/>
            <p:nvPr/>
          </p:nvSpPr>
          <p:spPr>
            <a:xfrm>
              <a:off x="1736603" y="387347"/>
              <a:ext cx="1358420" cy="1445612"/>
            </a:xfrm>
            <a:prstGeom prst="rect">
              <a:avLst/>
            </a:prstGeom>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2800" b="1" kern="1200" dirty="0">
                  <a:solidFill>
                    <a:schemeClr val="tx1"/>
                  </a:solidFill>
                  <a:effectLst/>
                  <a:ea typeface="Calibri" panose="020F0502020204030204" pitchFamily="34" charset="0"/>
                  <a:cs typeface="Calibri" panose="020F0502020204030204" pitchFamily="34" charset="0"/>
                </a:rPr>
                <a:t>RFM Standard Version 1.3</a:t>
              </a:r>
              <a:endParaRPr lang="en-GB" sz="2800" kern="1200" dirty="0">
                <a:solidFill>
                  <a:schemeClr val="tx1"/>
                </a:solidFill>
              </a:endParaRPr>
            </a:p>
          </p:txBody>
        </p:sp>
      </p:grpSp>
    </p:spTree>
    <p:extLst>
      <p:ext uri="{BB962C8B-B14F-4D97-AF65-F5344CB8AC3E}">
        <p14:creationId xmlns:p14="http://schemas.microsoft.com/office/powerpoint/2010/main" val="33641460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846" y="-6771"/>
            <a:ext cx="8229600" cy="1143000"/>
          </a:xfrm>
        </p:spPr>
        <p:txBody>
          <a:bodyPr/>
          <a:lstStyle/>
          <a:p>
            <a:r>
              <a:rPr lang="en-GB" sz="4000" dirty="0">
                <a:solidFill>
                  <a:srgbClr val="0000FF"/>
                </a:solidFill>
              </a:rPr>
              <a:t>V1.3 vs V2. Data Deficient Framework</a:t>
            </a:r>
          </a:p>
        </p:txBody>
      </p:sp>
      <p:sp>
        <p:nvSpPr>
          <p:cNvPr id="3" name="Content Placeholder 2"/>
          <p:cNvSpPr>
            <a:spLocks noGrp="1"/>
          </p:cNvSpPr>
          <p:nvPr>
            <p:ph idx="1"/>
          </p:nvPr>
        </p:nvSpPr>
        <p:spPr/>
        <p:txBody>
          <a:bodyPr/>
          <a:lstStyle/>
          <a:p>
            <a:r>
              <a:rPr lang="en-GB" dirty="0"/>
              <a:t>V1.3 DDF Clauses</a:t>
            </a:r>
          </a:p>
          <a:p>
            <a:endParaRPr lang="en-GB" dirty="0"/>
          </a:p>
          <a:p>
            <a:endParaRPr lang="en-GB" dirty="0"/>
          </a:p>
          <a:p>
            <a:endParaRPr lang="en-GB" dirty="0"/>
          </a:p>
          <a:p>
            <a:endParaRPr lang="en-GB" dirty="0"/>
          </a:p>
          <a:p>
            <a:r>
              <a:rPr lang="en-GB" dirty="0"/>
              <a:t>V2.0 DDF Clauses </a:t>
            </a:r>
          </a:p>
          <a:p>
            <a:pPr marL="0" indent="0">
              <a:buNone/>
            </a:pPr>
            <a:endParaRPr lang="en-GB" dirty="0"/>
          </a:p>
          <a:p>
            <a:endParaRPr lang="en-GB" dirty="0"/>
          </a:p>
        </p:txBody>
      </p:sp>
      <p:graphicFrame>
        <p:nvGraphicFramePr>
          <p:cNvPr id="4" name="Diagram 3"/>
          <p:cNvGraphicFramePr/>
          <p:nvPr>
            <p:extLst>
              <p:ext uri="{D42A27DB-BD31-4B8C-83A1-F6EECF244321}">
                <p14:modId xmlns:p14="http://schemas.microsoft.com/office/powerpoint/2010/main" val="3300260288"/>
              </p:ext>
            </p:extLst>
          </p:nvPr>
        </p:nvGraphicFramePr>
        <p:xfrm>
          <a:off x="4371686" y="3605882"/>
          <a:ext cx="4520793" cy="2775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525650147"/>
              </p:ext>
            </p:extLst>
          </p:nvPr>
        </p:nvGraphicFramePr>
        <p:xfrm>
          <a:off x="4355976" y="908720"/>
          <a:ext cx="4464496" cy="24593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476048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ctrTitle"/>
          </p:nvPr>
        </p:nvSpPr>
        <p:spPr>
          <a:xfrm>
            <a:off x="721541" y="332656"/>
            <a:ext cx="7772400" cy="965969"/>
          </a:xfrm>
        </p:spPr>
        <p:txBody>
          <a:bodyPr/>
          <a:lstStyle/>
          <a:p>
            <a:pPr eaLnBrk="1" hangingPunct="1"/>
            <a:r>
              <a:rPr lang="en-IE" dirty="0">
                <a:solidFill>
                  <a:srgbClr val="0000FF"/>
                </a:solidFill>
              </a:rPr>
              <a:t>What clauses are not assessed in the DDF?</a:t>
            </a:r>
          </a:p>
        </p:txBody>
      </p:sp>
      <p:sp>
        <p:nvSpPr>
          <p:cNvPr id="2" name="Rectangle 1"/>
          <p:cNvSpPr/>
          <p:nvPr/>
        </p:nvSpPr>
        <p:spPr>
          <a:xfrm>
            <a:off x="106633" y="1484784"/>
            <a:ext cx="9002216" cy="4462760"/>
          </a:xfrm>
          <a:prstGeom prst="rect">
            <a:avLst/>
          </a:prstGeom>
        </p:spPr>
        <p:txBody>
          <a:bodyPr wrap="square">
            <a:spAutoFit/>
          </a:bodyPr>
          <a:lstStyle/>
          <a:p>
            <a:pPr marL="342900" indent="-342900">
              <a:buFont typeface="Arial" panose="020B0604020202020204" pitchFamily="34" charset="0"/>
              <a:buChar char="•"/>
            </a:pPr>
            <a:r>
              <a:rPr lang="en-IE" sz="3200" dirty="0">
                <a:latin typeface="+mn-lt"/>
              </a:rPr>
              <a:t>Habitats and ecosystem elements (as well as al other clauses not mentioned in previous slide) are not assessed under this framework</a:t>
            </a:r>
          </a:p>
          <a:p>
            <a:endParaRPr lang="en-IE" sz="3200" dirty="0">
              <a:latin typeface="+mn-lt"/>
            </a:endParaRPr>
          </a:p>
          <a:p>
            <a:pPr marL="342900" indent="-342900">
              <a:buFont typeface="Arial" panose="020B0604020202020204" pitchFamily="34" charset="0"/>
              <a:buChar char="•"/>
            </a:pPr>
            <a:r>
              <a:rPr lang="en-IE" sz="3200" dirty="0">
                <a:latin typeface="+mn-lt"/>
              </a:rPr>
              <a:t>It is believed that sufficient scientific information is available at the ecosystem and fishery level, to assess these indicators using the regular RFM clauses, for the majority of managed fisheries.</a:t>
            </a:r>
          </a:p>
          <a:p>
            <a:pPr marL="342900" indent="-342900">
              <a:buFont typeface="Arial" panose="020B0604020202020204" pitchFamily="34" charset="0"/>
              <a:buChar char="•"/>
            </a:pPr>
            <a:endParaRPr lang="en-IE" sz="2800" dirty="0">
              <a:latin typeface="+mn-lt"/>
            </a:endParaRPr>
          </a:p>
        </p:txBody>
      </p:sp>
    </p:spTree>
    <p:extLst>
      <p:ext uri="{BB962C8B-B14F-4D97-AF65-F5344CB8AC3E}">
        <p14:creationId xmlns:p14="http://schemas.microsoft.com/office/powerpoint/2010/main" val="23830820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endParaRPr lang="en-US">
              <a:latin typeface="Arial" charset="0"/>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36513" y="0"/>
            <a:ext cx="9180514" cy="6858000"/>
          </a:xfrm>
        </p:spPr>
      </p:pic>
      <p:sp>
        <p:nvSpPr>
          <p:cNvPr id="10" name="Rectangle 9"/>
          <p:cNvSpPr/>
          <p:nvPr/>
        </p:nvSpPr>
        <p:spPr>
          <a:xfrm>
            <a:off x="617942" y="4653136"/>
            <a:ext cx="7871604" cy="1656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50" dirty="0">
                <a:solidFill>
                  <a:schemeClr val="tx1"/>
                </a:solidFill>
              </a:rPr>
              <a:t>Thank you for your attention</a:t>
            </a:r>
            <a:endParaRPr lang="en-GB" sz="3000" dirty="0">
              <a:solidFill>
                <a:schemeClr val="tx1"/>
              </a:solidFill>
            </a:endParaRPr>
          </a:p>
        </p:txBody>
      </p:sp>
      <p:pic>
        <p:nvPicPr>
          <p:cNvPr id="7" name="Picture 6">
            <a:extLst>
              <a:ext uri="{FF2B5EF4-FFF2-40B4-BE49-F238E27FC236}">
                <a16:creationId xmlns:a16="http://schemas.microsoft.com/office/drawing/2014/main" id="{FBE88DFD-BE58-3C47-8F12-F195C123B0A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54424" y="274637"/>
            <a:ext cx="1459217" cy="1824021"/>
          </a:xfrm>
          <a:prstGeom prst="rect">
            <a:avLst/>
          </a:prstGeom>
        </p:spPr>
      </p:pic>
    </p:spTree>
    <p:extLst>
      <p:ext uri="{BB962C8B-B14F-4D97-AF65-F5344CB8AC3E}">
        <p14:creationId xmlns:p14="http://schemas.microsoft.com/office/powerpoint/2010/main" val="808463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7504" y="281078"/>
            <a:ext cx="9036496" cy="6576922"/>
          </a:xfrm>
          <a:prstGeom prst="rect">
            <a:avLst/>
          </a:prstGeom>
        </p:spPr>
      </p:pic>
      <p:sp>
        <p:nvSpPr>
          <p:cNvPr id="12" name="TextBox 11"/>
          <p:cNvSpPr txBox="1"/>
          <p:nvPr/>
        </p:nvSpPr>
        <p:spPr>
          <a:xfrm>
            <a:off x="251520" y="188640"/>
            <a:ext cx="5184576" cy="1569660"/>
          </a:xfrm>
          <a:prstGeom prst="rect">
            <a:avLst/>
          </a:prstGeom>
          <a:noFill/>
        </p:spPr>
        <p:txBody>
          <a:bodyPr wrap="square" rtlCol="0">
            <a:spAutoFit/>
          </a:bodyPr>
          <a:lstStyle/>
          <a:p>
            <a:r>
              <a:rPr lang="en-GB" sz="3600" b="1" dirty="0">
                <a:solidFill>
                  <a:srgbClr val="0000FF"/>
                </a:solidFill>
              </a:rPr>
              <a:t>RFM V 2 </a:t>
            </a:r>
          </a:p>
          <a:p>
            <a:r>
              <a:rPr lang="en-GB" sz="3600" b="1" dirty="0">
                <a:solidFill>
                  <a:srgbClr val="0000FF"/>
                </a:solidFill>
              </a:rPr>
              <a:t>Structure</a:t>
            </a:r>
          </a:p>
          <a:p>
            <a:endParaRPr lang="en-GB" sz="2400" dirty="0">
              <a:solidFill>
                <a:srgbClr val="0000FF"/>
              </a:solidFill>
            </a:endParaRPr>
          </a:p>
        </p:txBody>
      </p:sp>
    </p:spTree>
    <p:extLst>
      <p:ext uri="{BB962C8B-B14F-4D97-AF65-F5344CB8AC3E}">
        <p14:creationId xmlns:p14="http://schemas.microsoft.com/office/powerpoint/2010/main" val="1095752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IE" b="1" dirty="0">
                <a:solidFill>
                  <a:srgbClr val="0000FF"/>
                </a:solidFill>
                <a:ea typeface="Calibri" pitchFamily="34" charset="0"/>
                <a:cs typeface="Times New Roman" pitchFamily="18" charset="0"/>
              </a:rPr>
              <a:t>RFM Version 2 Standard</a:t>
            </a:r>
            <a:endParaRPr lang="en-IE" dirty="0">
              <a:solidFill>
                <a:srgbClr val="0000FF"/>
              </a:solidFill>
              <a:ea typeface="Calibri" pitchFamily="34" charset="0"/>
              <a:cs typeface="Times New Roman" pitchFamily="18" charset="0"/>
            </a:endParaRPr>
          </a:p>
        </p:txBody>
      </p:sp>
      <p:sp>
        <p:nvSpPr>
          <p:cNvPr id="14339" name="Content Placeholder 2"/>
          <p:cNvSpPr>
            <a:spLocks noGrp="1"/>
          </p:cNvSpPr>
          <p:nvPr>
            <p:ph idx="1"/>
          </p:nvPr>
        </p:nvSpPr>
        <p:spPr>
          <a:xfrm>
            <a:off x="214313" y="1571625"/>
            <a:ext cx="8229600" cy="4525963"/>
          </a:xfrm>
        </p:spPr>
        <p:txBody>
          <a:bodyPr/>
          <a:lstStyle/>
          <a:p>
            <a:pPr eaLnBrk="1" hangingPunct="1">
              <a:buFont typeface="Arial" pitchFamily="34" charset="0"/>
              <a:buNone/>
            </a:pPr>
            <a:r>
              <a:rPr lang="en-IE" sz="1800">
                <a:latin typeface="Arial" pitchFamily="34" charset="0"/>
                <a:cs typeface="Arial" pitchFamily="34" charset="0"/>
              </a:rPr>
              <a:t/>
            </a:r>
            <a:br>
              <a:rPr lang="en-IE" sz="1800">
                <a:latin typeface="Arial" pitchFamily="34" charset="0"/>
                <a:cs typeface="Arial" pitchFamily="34" charset="0"/>
              </a:rPr>
            </a:br>
            <a:endParaRPr lang="en-IE" sz="1800">
              <a:latin typeface="Arial" pitchFamily="34" charset="0"/>
              <a:cs typeface="Arial" pitchFamily="34" charset="0"/>
            </a:endParaRPr>
          </a:p>
          <a:p>
            <a:pPr eaLnBrk="1" hangingPunct="1">
              <a:buFont typeface="Arial" pitchFamily="34" charset="0"/>
              <a:buNone/>
            </a:pPr>
            <a:endParaRPr lang="en-IE"/>
          </a:p>
        </p:txBody>
      </p:sp>
      <p:pic>
        <p:nvPicPr>
          <p:cNvPr id="14340" name="Picture 4"/>
          <p:cNvPicPr>
            <a:picLocks noChangeAspect="1" noChangeArrowheads="1"/>
          </p:cNvPicPr>
          <p:nvPr/>
        </p:nvPicPr>
        <p:blipFill>
          <a:blip r:embed="rId2" cstate="print"/>
          <a:srcRect/>
          <a:stretch>
            <a:fillRect/>
          </a:stretch>
        </p:blipFill>
        <p:spPr bwMode="auto">
          <a:xfrm>
            <a:off x="285750" y="1857375"/>
            <a:ext cx="2143125" cy="3043238"/>
          </a:xfrm>
          <a:prstGeom prst="rect">
            <a:avLst/>
          </a:prstGeom>
          <a:noFill/>
          <a:ln w="9525">
            <a:solidFill>
              <a:schemeClr val="tx1"/>
            </a:solidFill>
            <a:miter lim="800000"/>
            <a:headEnd/>
            <a:tailEnd/>
          </a:ln>
        </p:spPr>
      </p:pic>
      <p:pic>
        <p:nvPicPr>
          <p:cNvPr id="1434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31785" y="1849374"/>
            <a:ext cx="1928812" cy="3117850"/>
          </a:xfrm>
          <a:prstGeom prst="rect">
            <a:avLst/>
          </a:prstGeom>
          <a:noFill/>
          <a:ln w="9525">
            <a:solidFill>
              <a:schemeClr val="tx1"/>
            </a:solidFill>
            <a:miter lim="800000"/>
            <a:headEnd/>
            <a:tailEnd/>
          </a:ln>
        </p:spPr>
      </p:pic>
      <p:sp>
        <p:nvSpPr>
          <p:cNvPr id="14342" name="Rectangle 1"/>
          <p:cNvSpPr>
            <a:spLocks noChangeArrowheads="1"/>
          </p:cNvSpPr>
          <p:nvPr/>
        </p:nvSpPr>
        <p:spPr bwMode="auto">
          <a:xfrm>
            <a:off x="6728193" y="3718659"/>
            <a:ext cx="2214562" cy="3077766"/>
          </a:xfrm>
          <a:prstGeom prst="rect">
            <a:avLst/>
          </a:prstGeom>
          <a:noFill/>
          <a:ln w="9525">
            <a:solidFill>
              <a:schemeClr val="tx1"/>
            </a:solidFill>
            <a:miter lim="800000"/>
            <a:headEnd/>
            <a:tailEnd/>
          </a:ln>
        </p:spPr>
        <p:txBody>
          <a:bodyPr anchor="ctr">
            <a:spAutoFit/>
          </a:bodyPr>
          <a:lstStyle/>
          <a:p>
            <a:pPr algn="ctr"/>
            <a:endParaRPr lang="en-GB" b="1" i="1" dirty="0">
              <a:latin typeface="Calibri" pitchFamily="34" charset="0"/>
              <a:ea typeface="Times New Roman" pitchFamily="18" charset="0"/>
              <a:cs typeface="Calibri" pitchFamily="34" charset="0"/>
            </a:endParaRPr>
          </a:p>
          <a:p>
            <a:pPr algn="ctr"/>
            <a:endParaRPr lang="en-GB" sz="1100" b="1" i="1" dirty="0">
              <a:latin typeface="Calibri" pitchFamily="34" charset="0"/>
              <a:ea typeface="Times New Roman" pitchFamily="18" charset="0"/>
              <a:cs typeface="Calibri" pitchFamily="34" charset="0"/>
            </a:endParaRPr>
          </a:p>
          <a:p>
            <a:pPr algn="ctr"/>
            <a:endParaRPr lang="en-GB" sz="1100" b="1" i="1" dirty="0">
              <a:latin typeface="Calibri" pitchFamily="34" charset="0"/>
              <a:ea typeface="Times New Roman" pitchFamily="18" charset="0"/>
              <a:cs typeface="Calibri" pitchFamily="34" charset="0"/>
            </a:endParaRPr>
          </a:p>
          <a:p>
            <a:pPr algn="ctr"/>
            <a:r>
              <a:rPr lang="en-GB" sz="1100" b="1" i="1" dirty="0">
                <a:latin typeface="Calibri" pitchFamily="34" charset="0"/>
                <a:ea typeface="Times New Roman" pitchFamily="18" charset="0"/>
                <a:cs typeface="Calibri" pitchFamily="34" charset="0"/>
              </a:rPr>
              <a:t>AK Responsible Fisheries Management </a:t>
            </a:r>
            <a:endParaRPr lang="en-IE" sz="1100" dirty="0">
              <a:latin typeface="Calibri" pitchFamily="34" charset="0"/>
              <a:ea typeface="Times New Roman" pitchFamily="18" charset="0"/>
              <a:cs typeface="Calibri" pitchFamily="34" charset="0"/>
            </a:endParaRPr>
          </a:p>
          <a:p>
            <a:pPr algn="ctr" eaLnBrk="0" hangingPunct="0"/>
            <a:r>
              <a:rPr lang="en-IE" sz="1100" b="1" i="1" dirty="0">
                <a:latin typeface="Calibri" pitchFamily="34" charset="0"/>
                <a:ea typeface="Times New Roman" pitchFamily="18" charset="0"/>
                <a:cs typeface="Calibri" pitchFamily="34" charset="0"/>
              </a:rPr>
              <a:t>Conformance Criteria </a:t>
            </a:r>
          </a:p>
          <a:p>
            <a:pPr algn="ctr" eaLnBrk="0" hangingPunct="0"/>
            <a:endParaRPr lang="en-IE" sz="1100" dirty="0">
              <a:latin typeface="Calibri" pitchFamily="34" charset="0"/>
              <a:ea typeface="Times New Roman" pitchFamily="18" charset="0"/>
              <a:cs typeface="Calibri" pitchFamily="34" charset="0"/>
            </a:endParaRPr>
          </a:p>
          <a:p>
            <a:pPr algn="ctr" eaLnBrk="0" hangingPunct="0"/>
            <a:r>
              <a:rPr lang="en-GB" sz="1100" b="1" dirty="0">
                <a:latin typeface="Calibri" pitchFamily="34" charset="0"/>
                <a:ea typeface="Times New Roman" pitchFamily="18" charset="0"/>
                <a:cs typeface="Calibri" pitchFamily="34" charset="0"/>
              </a:rPr>
              <a:t>A Tool for Voluntary Use in Markets for </a:t>
            </a:r>
            <a:endParaRPr lang="en-IE" sz="1100" dirty="0">
              <a:latin typeface="Calibri" pitchFamily="34" charset="0"/>
              <a:ea typeface="Times New Roman" pitchFamily="18" charset="0"/>
              <a:cs typeface="Calibri" pitchFamily="34" charset="0"/>
            </a:endParaRPr>
          </a:p>
          <a:p>
            <a:pPr algn="ctr" eaLnBrk="0" hangingPunct="0"/>
            <a:r>
              <a:rPr lang="en-GB" sz="1100" b="1" dirty="0">
                <a:latin typeface="Calibri" pitchFamily="34" charset="0"/>
                <a:ea typeface="Times New Roman" pitchFamily="18" charset="0"/>
                <a:cs typeface="Calibri" pitchFamily="34" charset="0"/>
              </a:rPr>
              <a:t>Products of Marine Capture Fisheries that wish to demonstrate</a:t>
            </a:r>
          </a:p>
          <a:p>
            <a:pPr algn="ctr" eaLnBrk="0" hangingPunct="0"/>
            <a:r>
              <a:rPr lang="en-GB" sz="1100" b="1" dirty="0">
                <a:latin typeface="Calibri" pitchFamily="34" charset="0"/>
                <a:ea typeface="Times New Roman" pitchFamily="18" charset="0"/>
                <a:cs typeface="Calibri" pitchFamily="34" charset="0"/>
              </a:rPr>
              <a:t>Responsible Fisheries Management </a:t>
            </a:r>
          </a:p>
          <a:p>
            <a:pPr algn="ctr" eaLnBrk="0" hangingPunct="0"/>
            <a:endParaRPr lang="en-GB" sz="1100" b="1" dirty="0">
              <a:latin typeface="Calibri" pitchFamily="34" charset="0"/>
              <a:ea typeface="Times New Roman" pitchFamily="18" charset="0"/>
              <a:cs typeface="Calibri" pitchFamily="34" charset="0"/>
            </a:endParaRPr>
          </a:p>
          <a:p>
            <a:pPr algn="ctr" eaLnBrk="0" hangingPunct="0"/>
            <a:endParaRPr lang="en-GB" sz="1100" b="1" dirty="0">
              <a:latin typeface="Calibri" pitchFamily="34" charset="0"/>
              <a:ea typeface="Times New Roman" pitchFamily="18" charset="0"/>
              <a:cs typeface="Calibri" pitchFamily="34" charset="0"/>
            </a:endParaRPr>
          </a:p>
          <a:p>
            <a:pPr algn="ctr" eaLnBrk="0" hangingPunct="0"/>
            <a:endParaRPr lang="en-GB" sz="1100" b="1" dirty="0">
              <a:latin typeface="Calibri" pitchFamily="34" charset="0"/>
              <a:ea typeface="Times New Roman" pitchFamily="18" charset="0"/>
              <a:cs typeface="Calibri" pitchFamily="34" charset="0"/>
            </a:endParaRPr>
          </a:p>
          <a:p>
            <a:pPr algn="ctr" eaLnBrk="0" hangingPunct="0"/>
            <a:endParaRPr lang="en-GB" sz="1100" b="1" dirty="0">
              <a:latin typeface="Calibri" pitchFamily="34" charset="0"/>
              <a:ea typeface="Times New Roman" pitchFamily="18" charset="0"/>
              <a:cs typeface="Calibri" pitchFamily="34" charset="0"/>
            </a:endParaRPr>
          </a:p>
        </p:txBody>
      </p:sp>
      <p:sp>
        <p:nvSpPr>
          <p:cNvPr id="14343" name="TextBox 7"/>
          <p:cNvSpPr txBox="1">
            <a:spLocks noChangeArrowheads="1"/>
          </p:cNvSpPr>
          <p:nvPr/>
        </p:nvSpPr>
        <p:spPr bwMode="auto">
          <a:xfrm>
            <a:off x="2500313" y="3000375"/>
            <a:ext cx="46037" cy="923925"/>
          </a:xfrm>
          <a:prstGeom prst="rect">
            <a:avLst/>
          </a:prstGeom>
          <a:noFill/>
          <a:ln w="9525">
            <a:noFill/>
            <a:miter lim="800000"/>
            <a:headEnd/>
            <a:tailEnd/>
          </a:ln>
        </p:spPr>
        <p:txBody>
          <a:bodyPr>
            <a:spAutoFit/>
          </a:bodyPr>
          <a:lstStyle/>
          <a:p>
            <a:r>
              <a:rPr lang="en-IE" sz="3600" dirty="0">
                <a:latin typeface="Calibri" pitchFamily="34" charset="0"/>
              </a:rPr>
              <a:t>+</a:t>
            </a:r>
            <a:r>
              <a:rPr lang="en-IE" dirty="0">
                <a:latin typeface="Calibri" pitchFamily="34" charset="0"/>
              </a:rPr>
              <a:t> </a:t>
            </a:r>
          </a:p>
        </p:txBody>
      </p:sp>
      <p:sp>
        <p:nvSpPr>
          <p:cNvPr id="14344" name="TextBox 8"/>
          <p:cNvSpPr txBox="1">
            <a:spLocks noChangeArrowheads="1"/>
          </p:cNvSpPr>
          <p:nvPr/>
        </p:nvSpPr>
        <p:spPr bwMode="auto">
          <a:xfrm>
            <a:off x="6297498" y="5437835"/>
            <a:ext cx="407988" cy="461962"/>
          </a:xfrm>
          <a:prstGeom prst="rect">
            <a:avLst/>
          </a:prstGeom>
          <a:noFill/>
          <a:ln w="9525">
            <a:noFill/>
            <a:miter lim="800000"/>
            <a:headEnd/>
            <a:tailEnd/>
          </a:ln>
        </p:spPr>
        <p:txBody>
          <a:bodyPr wrap="none">
            <a:spAutoFit/>
          </a:bodyPr>
          <a:lstStyle/>
          <a:p>
            <a:r>
              <a:rPr lang="en-IE" sz="2400" dirty="0">
                <a:latin typeface="Calibri" pitchFamily="34" charset="0"/>
              </a:rPr>
              <a:t>= </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rot="1071373">
            <a:off x="4106240" y="2236633"/>
            <a:ext cx="2114531" cy="304492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pic>
      <p:sp>
        <p:nvSpPr>
          <p:cNvPr id="10" name="TextBox 7"/>
          <p:cNvSpPr txBox="1">
            <a:spLocks noChangeArrowheads="1"/>
          </p:cNvSpPr>
          <p:nvPr/>
        </p:nvSpPr>
        <p:spPr bwMode="auto">
          <a:xfrm>
            <a:off x="2275930" y="5352192"/>
            <a:ext cx="4320480" cy="1200329"/>
          </a:xfrm>
          <a:prstGeom prst="rect">
            <a:avLst/>
          </a:prstGeom>
          <a:noFill/>
          <a:ln w="9525">
            <a:noFill/>
            <a:miter lim="800000"/>
            <a:headEnd/>
            <a:tailEnd/>
          </a:ln>
        </p:spPr>
        <p:txBody>
          <a:bodyPr wrap="square">
            <a:spAutoFit/>
          </a:bodyPr>
          <a:lstStyle/>
          <a:p>
            <a:r>
              <a:rPr lang="en-IE" sz="3600" dirty="0">
                <a:latin typeface="Calibri" pitchFamily="34" charset="0"/>
              </a:rPr>
              <a:t>+ GSSI and due standard updates</a:t>
            </a:r>
            <a:r>
              <a:rPr lang="en-IE" dirty="0">
                <a:latin typeface="Calibri" pitchFamily="34"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IE" b="1" dirty="0">
                <a:solidFill>
                  <a:srgbClr val="0000FF"/>
                </a:solidFill>
                <a:cs typeface="Times New Roman" pitchFamily="18" charset="0"/>
              </a:rPr>
              <a:t>FAO Code of Conduct for Responsible Fisheries</a:t>
            </a:r>
            <a:endParaRPr lang="en-IE" dirty="0">
              <a:solidFill>
                <a:srgbClr val="0000FF"/>
              </a:solidFill>
            </a:endParaRPr>
          </a:p>
        </p:txBody>
      </p:sp>
      <p:sp>
        <p:nvSpPr>
          <p:cNvPr id="3" name="Content Placeholder 2"/>
          <p:cNvSpPr>
            <a:spLocks noGrp="1"/>
          </p:cNvSpPr>
          <p:nvPr>
            <p:ph idx="1"/>
          </p:nvPr>
        </p:nvSpPr>
        <p:spPr>
          <a:xfrm>
            <a:off x="215516" y="1772816"/>
            <a:ext cx="8712968" cy="4968552"/>
          </a:xfrm>
        </p:spPr>
        <p:txBody>
          <a:bodyPr rtlCol="0">
            <a:normAutofit fontScale="62500" lnSpcReduction="20000"/>
          </a:bodyPr>
          <a:lstStyle/>
          <a:p>
            <a:pPr eaLnBrk="1" fontAlgn="auto" hangingPunct="1">
              <a:spcAft>
                <a:spcPts val="0"/>
              </a:spcAft>
              <a:buFont typeface="Arial" pitchFamily="34" charset="0"/>
              <a:buNone/>
              <a:defRPr/>
            </a:pPr>
            <a:r>
              <a:rPr lang="en-IE" sz="4000" dirty="0"/>
              <a:t>Fisheries specific articles 6, 7, 8, 10, 12 of the Code of Conduct for Responsible Fisheries included in the RFM Standard are:</a:t>
            </a:r>
          </a:p>
          <a:p>
            <a:pPr eaLnBrk="1" fontAlgn="auto" hangingPunct="1">
              <a:spcAft>
                <a:spcPts val="0"/>
              </a:spcAft>
              <a:buFont typeface="Arial" pitchFamily="34" charset="0"/>
              <a:buNone/>
              <a:defRPr/>
            </a:pPr>
            <a:endParaRPr lang="en-IE" sz="4000" dirty="0"/>
          </a:p>
          <a:p>
            <a:pPr eaLnBrk="1" fontAlgn="auto" hangingPunct="1">
              <a:spcAft>
                <a:spcPts val="0"/>
              </a:spcAft>
              <a:buFont typeface="Arial" pitchFamily="34" charset="0"/>
              <a:buNone/>
              <a:defRPr/>
            </a:pPr>
            <a:endParaRPr lang="en-IE" sz="4000" dirty="0"/>
          </a:p>
          <a:p>
            <a:pPr eaLnBrk="1" fontAlgn="auto" hangingPunct="1">
              <a:spcAft>
                <a:spcPts val="0"/>
              </a:spcAft>
              <a:defRPr/>
            </a:pPr>
            <a:r>
              <a:rPr lang="en-IE" sz="4000" dirty="0"/>
              <a:t>Art. 6: General Principles</a:t>
            </a:r>
          </a:p>
          <a:p>
            <a:pPr eaLnBrk="1" fontAlgn="auto" hangingPunct="1">
              <a:spcAft>
                <a:spcPts val="0"/>
              </a:spcAft>
              <a:defRPr/>
            </a:pPr>
            <a:r>
              <a:rPr lang="en-IE" sz="4000" dirty="0"/>
              <a:t>Art. 7: Fisheries Management</a:t>
            </a:r>
          </a:p>
          <a:p>
            <a:pPr eaLnBrk="1" fontAlgn="auto" hangingPunct="1">
              <a:spcAft>
                <a:spcPts val="0"/>
              </a:spcAft>
              <a:defRPr/>
            </a:pPr>
            <a:r>
              <a:rPr lang="en-IE" sz="4000" dirty="0"/>
              <a:t>Art. 8: Fishing Operations</a:t>
            </a:r>
          </a:p>
          <a:p>
            <a:pPr eaLnBrk="1" fontAlgn="auto" hangingPunct="1">
              <a:spcAft>
                <a:spcPts val="0"/>
              </a:spcAft>
              <a:defRPr/>
            </a:pPr>
            <a:r>
              <a:rPr lang="en-IE" sz="4000" dirty="0"/>
              <a:t>Art. 10: Coastal Area Management</a:t>
            </a:r>
          </a:p>
          <a:p>
            <a:pPr eaLnBrk="1" fontAlgn="auto" hangingPunct="1">
              <a:spcAft>
                <a:spcPts val="0"/>
              </a:spcAft>
              <a:defRPr/>
            </a:pPr>
            <a:r>
              <a:rPr lang="en-IE" sz="4000" dirty="0"/>
              <a:t>Art. 12: Fisheries Research</a:t>
            </a:r>
          </a:p>
          <a:p>
            <a:pPr eaLnBrk="1" fontAlgn="auto" hangingPunct="1">
              <a:spcAft>
                <a:spcPts val="0"/>
              </a:spcAft>
              <a:defRPr/>
            </a:pPr>
            <a:endParaRPr lang="en-IE" sz="4000" dirty="0"/>
          </a:p>
          <a:p>
            <a:pPr eaLnBrk="1" fontAlgn="auto" hangingPunct="1">
              <a:spcAft>
                <a:spcPts val="0"/>
              </a:spcAft>
              <a:defRPr/>
            </a:pPr>
            <a:endParaRPr lang="en-IE" sz="4000" dirty="0"/>
          </a:p>
          <a:p>
            <a:pPr marL="0" indent="0" eaLnBrk="1" fontAlgn="auto" hangingPunct="1">
              <a:spcAft>
                <a:spcPts val="0"/>
              </a:spcAft>
              <a:buNone/>
              <a:defRPr/>
            </a:pPr>
            <a:r>
              <a:rPr lang="en-IE" sz="4000" dirty="0"/>
              <a:t>Articles dealing with post Harvest Practices and Full Cycle Aquaculture are not included in the RFM Standard (i.e. N/A).</a:t>
            </a:r>
          </a:p>
          <a:p>
            <a:pPr eaLnBrk="1" fontAlgn="auto" hangingPunct="1">
              <a:spcAft>
                <a:spcPts val="0"/>
              </a:spcAft>
              <a:buFont typeface="Arial" pitchFamily="34" charset="0"/>
              <a:buNone/>
              <a:defRPr/>
            </a:pPr>
            <a:endParaRPr lang="en-IE" dirty="0"/>
          </a:p>
        </p:txBody>
      </p:sp>
      <p:pic>
        <p:nvPicPr>
          <p:cNvPr id="5" name="Picture 4"/>
          <p:cNvPicPr>
            <a:picLocks noChangeAspect="1" noChangeArrowheads="1"/>
          </p:cNvPicPr>
          <p:nvPr/>
        </p:nvPicPr>
        <p:blipFill>
          <a:blip r:embed="rId2" cstate="print"/>
          <a:srcRect/>
          <a:stretch>
            <a:fillRect/>
          </a:stretch>
        </p:blipFill>
        <p:spPr bwMode="auto">
          <a:xfrm>
            <a:off x="6704492" y="2564904"/>
            <a:ext cx="1977684" cy="2808312"/>
          </a:xfrm>
          <a:prstGeom prst="rect">
            <a:avLst/>
          </a:prstGeom>
          <a:noFill/>
          <a:ln w="9525">
            <a:solidFill>
              <a:schemeClr val="tx1"/>
            </a:solid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IE" b="1" dirty="0">
                <a:solidFill>
                  <a:srgbClr val="0000FF"/>
                </a:solidFill>
                <a:ea typeface="Calibri" pitchFamily="34" charset="0"/>
                <a:cs typeface="Times New Roman" pitchFamily="18" charset="0"/>
              </a:rPr>
              <a:t>FAO Eco label Guidelines/Marine</a:t>
            </a:r>
            <a:endParaRPr lang="en-IE" dirty="0">
              <a:solidFill>
                <a:srgbClr val="0000FF"/>
              </a:solidFill>
              <a:ea typeface="Calibri" pitchFamily="34" charset="0"/>
              <a:cs typeface="Times New Roman" pitchFamily="18" charset="0"/>
            </a:endParaRPr>
          </a:p>
        </p:txBody>
      </p:sp>
      <p:sp>
        <p:nvSpPr>
          <p:cNvPr id="3" name="Content Placeholder 2"/>
          <p:cNvSpPr>
            <a:spLocks noGrp="1"/>
          </p:cNvSpPr>
          <p:nvPr>
            <p:ph idx="1"/>
          </p:nvPr>
        </p:nvSpPr>
        <p:spPr>
          <a:xfrm>
            <a:off x="179512" y="1417638"/>
            <a:ext cx="6264695" cy="5440362"/>
          </a:xfrm>
        </p:spPr>
        <p:txBody>
          <a:bodyPr rtlCol="0">
            <a:noAutofit/>
          </a:bodyPr>
          <a:lstStyle/>
          <a:p>
            <a:pPr algn="just" eaLnBrk="1" fontAlgn="auto" hangingPunct="1">
              <a:spcAft>
                <a:spcPts val="0"/>
              </a:spcAft>
              <a:defRPr/>
            </a:pPr>
            <a:r>
              <a:rPr lang="en-IE" sz="1800" dirty="0"/>
              <a:t>The Guidelines for the Ecolabelling of Fish and Fishery Products from Marine Capture Fisheries are of a voluntary nature and are applicable to </a:t>
            </a:r>
            <a:r>
              <a:rPr lang="en-IE" sz="1800" dirty="0" err="1"/>
              <a:t>ecolabelling</a:t>
            </a:r>
            <a:r>
              <a:rPr lang="en-IE" sz="1800" dirty="0"/>
              <a:t> schemes that are designed to certify and promote labels for products from well-managed marine capture fisheries and focus on issues related to the sustainable use of fisheries resources. </a:t>
            </a:r>
          </a:p>
          <a:p>
            <a:pPr algn="just" eaLnBrk="1" fontAlgn="auto" hangingPunct="1">
              <a:spcAft>
                <a:spcPts val="0"/>
              </a:spcAft>
              <a:defRPr/>
            </a:pPr>
            <a:endParaRPr lang="en-IE" sz="1800" dirty="0"/>
          </a:p>
          <a:p>
            <a:pPr algn="just" eaLnBrk="1" fontAlgn="auto" hangingPunct="1">
              <a:spcAft>
                <a:spcPts val="0"/>
              </a:spcAft>
              <a:defRPr/>
            </a:pPr>
            <a:r>
              <a:rPr lang="en-IE" sz="1800" dirty="0"/>
              <a:t>The guidelines refer to principles, general considerations, terms and definitions, minimum substantive requirements and criteria, and procedural and institutional aspects of </a:t>
            </a:r>
            <a:r>
              <a:rPr lang="en-IE" sz="1800" dirty="0" err="1"/>
              <a:t>ecolabelling</a:t>
            </a:r>
            <a:r>
              <a:rPr lang="en-IE" sz="1800" dirty="0"/>
              <a:t> of fish and fishery products from marine capture fisheries.</a:t>
            </a:r>
          </a:p>
          <a:p>
            <a:pPr algn="just" eaLnBrk="1" fontAlgn="auto" hangingPunct="1">
              <a:spcAft>
                <a:spcPts val="0"/>
              </a:spcAft>
              <a:defRPr/>
            </a:pPr>
            <a:endParaRPr lang="en-IE" sz="1800" dirty="0"/>
          </a:p>
          <a:p>
            <a:pPr algn="just" eaLnBrk="1" fontAlgn="auto" hangingPunct="1">
              <a:spcAft>
                <a:spcPts val="0"/>
              </a:spcAft>
              <a:defRPr/>
            </a:pPr>
            <a:r>
              <a:rPr lang="en-IE" sz="1800" b="1" dirty="0">
                <a:cs typeface="Arial" pitchFamily="34" charset="0"/>
              </a:rPr>
              <a:t>All minimum substantive criteria (i.e. fisheries technical requirements) are part of the RFM Conformance Criteria.</a:t>
            </a:r>
          </a:p>
          <a:p>
            <a:pPr marL="0" indent="0" algn="just" eaLnBrk="1" fontAlgn="auto" hangingPunct="1">
              <a:spcAft>
                <a:spcPts val="0"/>
              </a:spcAft>
              <a:buNone/>
              <a:defRPr/>
            </a:pPr>
            <a:r>
              <a:rPr lang="en-IE" sz="1800" dirty="0">
                <a:latin typeface="Arial" pitchFamily="34" charset="0"/>
                <a:cs typeface="Arial" pitchFamily="34" charset="0"/>
              </a:rPr>
              <a:t/>
            </a:r>
            <a:br>
              <a:rPr lang="en-IE" sz="1800" dirty="0">
                <a:latin typeface="Arial" pitchFamily="34" charset="0"/>
                <a:cs typeface="Arial" pitchFamily="34" charset="0"/>
              </a:rPr>
            </a:br>
            <a:endParaRPr lang="en-IE" sz="1800" dirty="0"/>
          </a:p>
        </p:txBody>
      </p:sp>
      <p:pic>
        <p:nvPicPr>
          <p:cNvPr id="1741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73850" y="1773238"/>
            <a:ext cx="2181225" cy="3527425"/>
          </a:xfrm>
          <a:prstGeom prst="rect">
            <a:avLst/>
          </a:prstGeom>
          <a:noFill/>
          <a:ln w="9525">
            <a:solidFill>
              <a:schemeClr val="tx1"/>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5536" y="-31960"/>
            <a:ext cx="8229600" cy="1143000"/>
          </a:xfrm>
        </p:spPr>
        <p:txBody>
          <a:bodyPr/>
          <a:lstStyle/>
          <a:p>
            <a:pPr eaLnBrk="1" hangingPunct="1"/>
            <a:r>
              <a:rPr lang="en-IE" b="1" dirty="0">
                <a:solidFill>
                  <a:srgbClr val="0000FF"/>
                </a:solidFill>
                <a:ea typeface="Calibri" pitchFamily="34" charset="0"/>
                <a:cs typeface="Times New Roman" pitchFamily="18" charset="0"/>
              </a:rPr>
              <a:t>FAO Eco label Guidelines/Inland</a:t>
            </a:r>
            <a:endParaRPr lang="en-IE" dirty="0">
              <a:solidFill>
                <a:srgbClr val="0000FF"/>
              </a:solidFill>
              <a:ea typeface="Calibri" pitchFamily="34" charset="0"/>
              <a:cs typeface="Times New Roman" pitchFamily="18" charset="0"/>
            </a:endParaRPr>
          </a:p>
        </p:txBody>
      </p:sp>
      <p:sp>
        <p:nvSpPr>
          <p:cNvPr id="3" name="Content Placeholder 2"/>
          <p:cNvSpPr>
            <a:spLocks noGrp="1"/>
          </p:cNvSpPr>
          <p:nvPr>
            <p:ph idx="1"/>
          </p:nvPr>
        </p:nvSpPr>
        <p:spPr>
          <a:xfrm>
            <a:off x="179512" y="1111040"/>
            <a:ext cx="6552728" cy="6034992"/>
          </a:xfrm>
        </p:spPr>
        <p:txBody>
          <a:bodyPr rtlCol="0">
            <a:normAutofit/>
          </a:bodyPr>
          <a:lstStyle/>
          <a:p>
            <a:pPr algn="just" eaLnBrk="1" fontAlgn="auto" hangingPunct="1">
              <a:spcAft>
                <a:spcPts val="0"/>
              </a:spcAft>
              <a:defRPr/>
            </a:pPr>
            <a:r>
              <a:rPr lang="en-IE" sz="1800" dirty="0"/>
              <a:t>The Guidelines for the Ecolabelling of Fish and Fishery Products from Inland Capture Fisheries are of a voluntary nature and are really an updated version of the FAO Guidelines for the Ecolabelling of Fish and Fishery Products from Marine Capture Fisheries.</a:t>
            </a:r>
          </a:p>
          <a:p>
            <a:pPr algn="just" eaLnBrk="1" fontAlgn="auto" hangingPunct="1">
              <a:spcAft>
                <a:spcPts val="0"/>
              </a:spcAft>
              <a:defRPr/>
            </a:pPr>
            <a:endParaRPr lang="en-IE" sz="1800" dirty="0"/>
          </a:p>
          <a:p>
            <a:pPr algn="just" eaLnBrk="1" fontAlgn="auto" hangingPunct="1">
              <a:spcAft>
                <a:spcPts val="0"/>
              </a:spcAft>
              <a:defRPr/>
            </a:pPr>
            <a:r>
              <a:rPr lang="en-IE" sz="1800" dirty="0"/>
              <a:t>Salient points about the FAO Inland fisheries guidelines include the additional requirements for enhanced fisheries. These requirements fully apply to the Alaska salmon commercial fisheries.</a:t>
            </a:r>
          </a:p>
          <a:p>
            <a:pPr algn="just" eaLnBrk="1" fontAlgn="auto" hangingPunct="1">
              <a:spcAft>
                <a:spcPts val="0"/>
              </a:spcAft>
              <a:defRPr/>
            </a:pPr>
            <a:endParaRPr lang="en-IE" sz="1800" dirty="0"/>
          </a:p>
          <a:p>
            <a:pPr algn="just" eaLnBrk="1" fontAlgn="auto" hangingPunct="1">
              <a:spcAft>
                <a:spcPts val="0"/>
              </a:spcAft>
              <a:defRPr/>
            </a:pPr>
            <a:r>
              <a:rPr lang="en-IE" sz="1800" dirty="0"/>
              <a:t> </a:t>
            </a:r>
            <a:r>
              <a:rPr lang="en-IE" sz="1800" b="1" dirty="0">
                <a:cs typeface="Arial" pitchFamily="34" charset="0"/>
              </a:rPr>
              <a:t>All minimum substantive criteria (i.e. fisheries technical requirements) are part of the RFM Conformance Criteria.</a:t>
            </a:r>
          </a:p>
          <a:p>
            <a:pPr algn="just" eaLnBrk="1" fontAlgn="auto" hangingPunct="1">
              <a:spcAft>
                <a:spcPts val="0"/>
              </a:spcAft>
              <a:defRPr/>
            </a:pPr>
            <a:endParaRPr lang="en-IE" sz="1800"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48264" y="1412775"/>
            <a:ext cx="2042523" cy="331236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pic>
    </p:spTree>
    <p:extLst>
      <p:ext uri="{BB962C8B-B14F-4D97-AF65-F5344CB8AC3E}">
        <p14:creationId xmlns:p14="http://schemas.microsoft.com/office/powerpoint/2010/main" val="4031660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23528" y="0"/>
            <a:ext cx="8543925" cy="1872208"/>
          </a:xfrm>
        </p:spPr>
        <p:txBody>
          <a:bodyPr/>
          <a:lstStyle/>
          <a:p>
            <a:pPr eaLnBrk="1" hangingPunct="1"/>
            <a:r>
              <a:rPr lang="en-IE" sz="4000" b="1" dirty="0">
                <a:solidFill>
                  <a:srgbClr val="0000FF"/>
                </a:solidFill>
              </a:rPr>
              <a:t>FAO Based Conformance Criteria V 2,</a:t>
            </a:r>
            <a:br>
              <a:rPr lang="en-IE" sz="4000" b="1" dirty="0">
                <a:solidFill>
                  <a:srgbClr val="0000FF"/>
                </a:solidFill>
              </a:rPr>
            </a:br>
            <a:r>
              <a:rPr lang="en-IE" sz="4000" b="1" dirty="0">
                <a:solidFill>
                  <a:srgbClr val="0000FF"/>
                </a:solidFill>
              </a:rPr>
              <a:t>Key Sections of the Standard</a:t>
            </a:r>
          </a:p>
        </p:txBody>
      </p:sp>
      <p:sp>
        <p:nvSpPr>
          <p:cNvPr id="4" name="Content Placeholder 2"/>
          <p:cNvSpPr txBox="1">
            <a:spLocks/>
          </p:cNvSpPr>
          <p:nvPr/>
        </p:nvSpPr>
        <p:spPr>
          <a:xfrm>
            <a:off x="785812" y="2011706"/>
            <a:ext cx="7858125" cy="4657654"/>
          </a:xfrm>
          <a:prstGeom prst="rect">
            <a:avLst/>
          </a:prstGeom>
        </p:spPr>
        <p:txBody>
          <a:bodyPr>
            <a:normAutofit fontScale="92500" lnSpcReduction="10000"/>
          </a:bodyPr>
          <a:lstStyle/>
          <a:p>
            <a:pPr marL="714375" indent="-714375" fontAlgn="auto">
              <a:spcBef>
                <a:spcPct val="20000"/>
              </a:spcBef>
              <a:spcAft>
                <a:spcPts val="0"/>
              </a:spcAft>
              <a:buFont typeface="Arial" pitchFamily="34" charset="0"/>
              <a:buNone/>
              <a:defRPr/>
            </a:pPr>
            <a:r>
              <a:rPr lang="en-US" sz="2800" b="1" dirty="0">
                <a:latin typeface="+mn-lt"/>
                <a:cs typeface="+mn-cs"/>
              </a:rPr>
              <a:t>A 	</a:t>
            </a:r>
            <a:r>
              <a:rPr lang="en-US" sz="2800" dirty="0">
                <a:latin typeface="+mn-lt"/>
              </a:rPr>
              <a:t>The Fishery Management System</a:t>
            </a:r>
          </a:p>
          <a:p>
            <a:pPr marL="714375" indent="-714375" fontAlgn="auto">
              <a:spcBef>
                <a:spcPct val="20000"/>
              </a:spcBef>
              <a:spcAft>
                <a:spcPts val="0"/>
              </a:spcAft>
              <a:buFont typeface="Arial" pitchFamily="34" charset="0"/>
              <a:buNone/>
              <a:defRPr/>
            </a:pPr>
            <a:endParaRPr lang="en-IE" sz="2800" b="1" dirty="0">
              <a:latin typeface="+mn-lt"/>
              <a:cs typeface="+mn-cs"/>
            </a:endParaRPr>
          </a:p>
          <a:p>
            <a:pPr marL="714375" indent="-714375" fontAlgn="auto">
              <a:spcBef>
                <a:spcPct val="20000"/>
              </a:spcBef>
              <a:spcAft>
                <a:spcPts val="0"/>
              </a:spcAft>
              <a:buFont typeface="Arial" pitchFamily="34" charset="0"/>
              <a:buNone/>
              <a:defRPr/>
            </a:pPr>
            <a:r>
              <a:rPr lang="en-US" sz="2800" b="1" dirty="0">
                <a:latin typeface="+mn-lt"/>
                <a:cs typeface="+mn-cs"/>
              </a:rPr>
              <a:t>B 	</a:t>
            </a:r>
            <a:r>
              <a:rPr lang="en-US" sz="2800" dirty="0">
                <a:latin typeface="+mn-lt"/>
              </a:rPr>
              <a:t>Science and Stock Assessment Activities, and the Precautionary Approach</a:t>
            </a:r>
          </a:p>
          <a:p>
            <a:pPr marL="714375" indent="-714375" fontAlgn="auto">
              <a:spcBef>
                <a:spcPct val="20000"/>
              </a:spcBef>
              <a:spcAft>
                <a:spcPts val="0"/>
              </a:spcAft>
              <a:buFont typeface="Arial" pitchFamily="34" charset="0"/>
              <a:buNone/>
              <a:defRPr/>
            </a:pPr>
            <a:endParaRPr lang="en-IE" sz="2800" b="1" dirty="0">
              <a:latin typeface="+mn-lt"/>
              <a:cs typeface="+mn-cs"/>
            </a:endParaRPr>
          </a:p>
          <a:p>
            <a:pPr marL="714375" indent="-714375" fontAlgn="auto">
              <a:spcBef>
                <a:spcPct val="20000"/>
              </a:spcBef>
              <a:spcAft>
                <a:spcPts val="0"/>
              </a:spcAft>
              <a:buFont typeface="Arial" pitchFamily="34" charset="0"/>
              <a:buNone/>
              <a:defRPr/>
            </a:pPr>
            <a:r>
              <a:rPr lang="en-US" sz="2800" b="1" dirty="0">
                <a:latin typeface="+mn-lt"/>
                <a:cs typeface="+mn-cs"/>
              </a:rPr>
              <a:t>C 	</a:t>
            </a:r>
            <a:r>
              <a:rPr lang="en-US" sz="2800" dirty="0">
                <a:latin typeface="+mn-lt"/>
              </a:rPr>
              <a:t>Management Measures, Implementation, Monitoring and Control</a:t>
            </a:r>
            <a:endParaRPr lang="en-US" sz="2800" b="1" dirty="0">
              <a:latin typeface="+mn-lt"/>
              <a:cs typeface="+mn-cs"/>
            </a:endParaRPr>
          </a:p>
          <a:p>
            <a:pPr marL="714375" indent="-714375" fontAlgn="auto">
              <a:spcBef>
                <a:spcPct val="20000"/>
              </a:spcBef>
              <a:spcAft>
                <a:spcPts val="0"/>
              </a:spcAft>
              <a:buFont typeface="Arial" pitchFamily="34" charset="0"/>
              <a:buNone/>
              <a:defRPr/>
            </a:pPr>
            <a:endParaRPr lang="en-US" sz="2800" b="1" dirty="0">
              <a:latin typeface="+mn-lt"/>
              <a:cs typeface="+mn-cs"/>
            </a:endParaRPr>
          </a:p>
          <a:p>
            <a:pPr marL="714375" indent="-714375" fontAlgn="auto">
              <a:spcBef>
                <a:spcPct val="20000"/>
              </a:spcBef>
              <a:spcAft>
                <a:spcPts val="0"/>
              </a:spcAft>
              <a:defRPr/>
            </a:pPr>
            <a:r>
              <a:rPr lang="en-US" sz="2800" b="1" dirty="0">
                <a:latin typeface="+mn-lt"/>
                <a:cs typeface="+mn-cs"/>
              </a:rPr>
              <a:t>D 	</a:t>
            </a:r>
            <a:r>
              <a:rPr lang="en-US" sz="2800" dirty="0">
                <a:latin typeface="+mn-lt"/>
              </a:rPr>
              <a:t>Serious Impacts of the Fishery on the Ecosystem</a:t>
            </a:r>
            <a:endParaRPr lang="en-IE" sz="2800" b="1" dirty="0">
              <a:latin typeface="+mn-lt"/>
              <a:cs typeface="+mn-cs"/>
            </a:endParaRPr>
          </a:p>
          <a:p>
            <a:pPr marL="714375" indent="-714375" fontAlgn="auto">
              <a:spcBef>
                <a:spcPct val="20000"/>
              </a:spcBef>
              <a:spcAft>
                <a:spcPts val="0"/>
              </a:spcAft>
              <a:defRPr/>
            </a:pPr>
            <a:endParaRPr lang="en-IE" sz="2800" dirty="0">
              <a:latin typeface="+mn-lt"/>
              <a:cs typeface="+mn-cs"/>
            </a:endParaRPr>
          </a:p>
          <a:p>
            <a:pPr marL="342900" indent="-342900" fontAlgn="auto">
              <a:spcBef>
                <a:spcPct val="20000"/>
              </a:spcBef>
              <a:spcAft>
                <a:spcPts val="0"/>
              </a:spcAft>
              <a:buFont typeface="Arial" pitchFamily="34" charset="0"/>
              <a:buNone/>
              <a:defRPr/>
            </a:pPr>
            <a:r>
              <a:rPr lang="en-US" sz="2800" dirty="0">
                <a:latin typeface="+mn-lt"/>
                <a:cs typeface="+mn-cs"/>
              </a:rPr>
              <a:t> </a:t>
            </a:r>
            <a:endParaRPr lang="en-IE" sz="2800" dirty="0">
              <a:latin typeface="+mn-lt"/>
              <a:cs typeface="+mn-cs"/>
            </a:endParaRPr>
          </a:p>
          <a:p>
            <a:pPr fontAlgn="auto">
              <a:spcBef>
                <a:spcPct val="20000"/>
              </a:spcBef>
              <a:spcAft>
                <a:spcPts val="0"/>
              </a:spcAft>
              <a:buFont typeface="Arial" pitchFamily="34" charset="0"/>
              <a:buChar char="•"/>
              <a:defRPr/>
            </a:pPr>
            <a:endParaRPr lang="en-IE" sz="2800" dirty="0">
              <a:latin typeface="+mn-lt"/>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23528" y="32048"/>
            <a:ext cx="8543925" cy="1872208"/>
          </a:xfrm>
        </p:spPr>
        <p:txBody>
          <a:bodyPr/>
          <a:lstStyle/>
          <a:p>
            <a:pPr eaLnBrk="1" hangingPunct="1"/>
            <a:r>
              <a:rPr lang="en-IE" sz="4000" b="1" dirty="0">
                <a:solidFill>
                  <a:srgbClr val="0000FF"/>
                </a:solidFill>
              </a:rPr>
              <a:t>FAO Based Conformance Criteria V 2,</a:t>
            </a:r>
            <a:br>
              <a:rPr lang="en-IE" sz="4000" b="1" dirty="0">
                <a:solidFill>
                  <a:srgbClr val="0000FF"/>
                </a:solidFill>
              </a:rPr>
            </a:br>
            <a:r>
              <a:rPr lang="en-IE" sz="4000" b="1" dirty="0">
                <a:solidFill>
                  <a:srgbClr val="0000FF"/>
                </a:solidFill>
              </a:rPr>
              <a:t>Fundamental Clauses</a:t>
            </a:r>
          </a:p>
        </p:txBody>
      </p:sp>
      <p:sp>
        <p:nvSpPr>
          <p:cNvPr id="4" name="Content Placeholder 2"/>
          <p:cNvSpPr txBox="1">
            <a:spLocks/>
          </p:cNvSpPr>
          <p:nvPr/>
        </p:nvSpPr>
        <p:spPr>
          <a:xfrm>
            <a:off x="785812" y="2011706"/>
            <a:ext cx="7858125" cy="1921350"/>
          </a:xfrm>
          <a:prstGeom prst="rect">
            <a:avLst/>
          </a:prstGeom>
        </p:spPr>
        <p:txBody>
          <a:bodyPr>
            <a:normAutofit/>
          </a:bodyPr>
          <a:lstStyle/>
          <a:p>
            <a:pPr fontAlgn="auto">
              <a:spcBef>
                <a:spcPct val="20000"/>
              </a:spcBef>
              <a:spcAft>
                <a:spcPts val="0"/>
              </a:spcAft>
              <a:defRPr/>
            </a:pPr>
            <a:r>
              <a:rPr lang="en-US" sz="3200" dirty="0"/>
              <a:t>These sections are in turn divided in 13 Fundamental Clauses, each made up of its supporting criteria.</a:t>
            </a:r>
            <a:endParaRPr lang="en-IE" sz="2000" dirty="0">
              <a:latin typeface="+mn-lt"/>
              <a:cs typeface="+mn-cs"/>
            </a:endParaRPr>
          </a:p>
          <a:p>
            <a:pPr marL="342900" indent="-342900" fontAlgn="auto">
              <a:spcBef>
                <a:spcPct val="20000"/>
              </a:spcBef>
              <a:spcAft>
                <a:spcPts val="0"/>
              </a:spcAft>
              <a:buFont typeface="Arial" pitchFamily="34" charset="0"/>
              <a:buNone/>
              <a:defRPr/>
            </a:pPr>
            <a:r>
              <a:rPr lang="en-US" sz="2000" dirty="0">
                <a:latin typeface="+mn-lt"/>
                <a:cs typeface="+mn-cs"/>
              </a:rPr>
              <a:t> </a:t>
            </a:r>
            <a:endParaRPr lang="en-IE" sz="2000" dirty="0">
              <a:latin typeface="+mn-lt"/>
              <a:cs typeface="+mn-cs"/>
            </a:endParaRPr>
          </a:p>
          <a:p>
            <a:pPr fontAlgn="auto">
              <a:spcBef>
                <a:spcPct val="20000"/>
              </a:spcBef>
              <a:spcAft>
                <a:spcPts val="0"/>
              </a:spcAft>
              <a:buFont typeface="Arial" pitchFamily="34" charset="0"/>
              <a:buChar char="•"/>
              <a:defRPr/>
            </a:pPr>
            <a:endParaRPr lang="en-IE" sz="4800" dirty="0">
              <a:latin typeface="+mn-lt"/>
              <a:cs typeface="+mn-cs"/>
            </a:endParaRPr>
          </a:p>
        </p:txBody>
      </p:sp>
    </p:spTree>
    <p:extLst>
      <p:ext uri="{BB962C8B-B14F-4D97-AF65-F5344CB8AC3E}">
        <p14:creationId xmlns:p14="http://schemas.microsoft.com/office/powerpoint/2010/main" val="2016263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571500"/>
            <a:ext cx="8229600" cy="1143000"/>
          </a:xfrm>
        </p:spPr>
        <p:txBody>
          <a:bodyPr rtlCol="0">
            <a:noAutofit/>
          </a:bodyPr>
          <a:lstStyle/>
          <a:p>
            <a:pPr eaLnBrk="1" fontAlgn="auto" hangingPunct="1">
              <a:spcAft>
                <a:spcPts val="0"/>
              </a:spcAft>
              <a:defRPr/>
            </a:pPr>
            <a:r>
              <a:rPr lang="en-US" sz="3600" b="1" dirty="0">
                <a:solidFill>
                  <a:srgbClr val="0000FF"/>
                </a:solidFill>
              </a:rPr>
              <a:t>A. The Fisheries Management System</a:t>
            </a:r>
            <a:br>
              <a:rPr lang="en-US" sz="3600" b="1" dirty="0">
                <a:solidFill>
                  <a:srgbClr val="0000FF"/>
                </a:solidFill>
              </a:rPr>
            </a:br>
            <a:r>
              <a:rPr lang="en-IE" sz="3600" dirty="0">
                <a:solidFill>
                  <a:srgbClr val="0000FF"/>
                </a:solidFill>
              </a:rPr>
              <a:t/>
            </a:r>
            <a:br>
              <a:rPr lang="en-IE" sz="3600" dirty="0">
                <a:solidFill>
                  <a:srgbClr val="0000FF"/>
                </a:solidFill>
              </a:rPr>
            </a:br>
            <a:endParaRPr lang="en-IE" sz="3600" dirty="0">
              <a:solidFill>
                <a:srgbClr val="0000FF"/>
              </a:solidFill>
            </a:endParaRPr>
          </a:p>
        </p:txBody>
      </p:sp>
      <p:sp>
        <p:nvSpPr>
          <p:cNvPr id="7" name="Content Placeholder 6"/>
          <p:cNvSpPr>
            <a:spLocks noGrp="1"/>
          </p:cNvSpPr>
          <p:nvPr>
            <p:ph idx="1"/>
          </p:nvPr>
        </p:nvSpPr>
        <p:spPr>
          <a:xfrm>
            <a:off x="388052" y="1307678"/>
            <a:ext cx="8229600" cy="5073650"/>
          </a:xfrm>
        </p:spPr>
        <p:txBody>
          <a:bodyPr rtlCol="0">
            <a:normAutofit/>
          </a:bodyPr>
          <a:lstStyle/>
          <a:p>
            <a:pPr eaLnBrk="1" fontAlgn="auto" hangingPunct="1">
              <a:spcAft>
                <a:spcPts val="0"/>
              </a:spcAft>
              <a:buFont typeface="Arial" pitchFamily="34" charset="0"/>
              <a:buNone/>
              <a:defRPr/>
            </a:pPr>
            <a:r>
              <a:rPr lang="en-IE" sz="2400" b="1" dirty="0">
                <a:solidFill>
                  <a:srgbClr val="0000FF"/>
                </a:solidFill>
              </a:rPr>
              <a:t>Fundamental Clauses</a:t>
            </a:r>
          </a:p>
          <a:p>
            <a:pPr eaLnBrk="1" fontAlgn="auto" hangingPunct="1">
              <a:spcAft>
                <a:spcPts val="0"/>
              </a:spcAft>
              <a:buFont typeface="Arial" pitchFamily="34" charset="0"/>
              <a:buNone/>
              <a:defRPr/>
            </a:pPr>
            <a:endParaRPr lang="en-IE" sz="1800" b="1" dirty="0">
              <a:solidFill>
                <a:srgbClr val="00B0F0"/>
              </a:solidFill>
            </a:endParaRPr>
          </a:p>
          <a:p>
            <a:r>
              <a:rPr lang="en-IE" sz="1800" dirty="0"/>
              <a:t>1. </a:t>
            </a:r>
            <a:r>
              <a:rPr lang="en-US" sz="1800" b="1" dirty="0"/>
              <a:t>There shall be a structured and legally mandated </a:t>
            </a:r>
            <a:r>
              <a:rPr lang="en-US" sz="1800" b="1" u="sng" dirty="0"/>
              <a:t>management system </a:t>
            </a:r>
            <a:r>
              <a:rPr lang="en-US" sz="1800" b="1" dirty="0"/>
              <a:t>based upon and respecting international, national, and local fishery laws, for the responsible utilization of the </a:t>
            </a:r>
            <a:r>
              <a:rPr lang="en-US" sz="1800" b="1" i="1" dirty="0"/>
              <a:t>stock under consideration</a:t>
            </a:r>
            <a:r>
              <a:rPr lang="en-US" sz="1800" b="1" dirty="0"/>
              <a:t> and conservation of the marine environment. </a:t>
            </a:r>
            <a:r>
              <a:rPr lang="en-IE" sz="1800" dirty="0"/>
              <a:t> </a:t>
            </a:r>
          </a:p>
          <a:p>
            <a:endParaRPr lang="en-GB" sz="1800" dirty="0"/>
          </a:p>
          <a:p>
            <a:r>
              <a:rPr lang="en-IE" sz="1800" dirty="0"/>
              <a:t>2. </a:t>
            </a:r>
            <a:r>
              <a:rPr lang="en-US" sz="1800" b="1" dirty="0"/>
              <a:t>Management organizations shall </a:t>
            </a:r>
            <a:r>
              <a:rPr lang="en-US" sz="1800" b="1" u="sng" dirty="0"/>
              <a:t>participate in coastal area management </a:t>
            </a:r>
            <a:r>
              <a:rPr lang="en-US" sz="1800" b="1" dirty="0"/>
              <a:t>institutional frameworks, decision-making processes and activities related to the fishery and its users, supporting sustainable and integrated resource use, and conflict avoidance.</a:t>
            </a:r>
            <a:endParaRPr lang="en-IE" sz="1800" dirty="0"/>
          </a:p>
          <a:p>
            <a:pPr marL="0" indent="0">
              <a:buNone/>
            </a:pPr>
            <a:r>
              <a:rPr lang="en-IE" sz="1800" dirty="0"/>
              <a:t>  </a:t>
            </a:r>
            <a:endParaRPr lang="en-GB" sz="1800" dirty="0"/>
          </a:p>
          <a:p>
            <a:r>
              <a:rPr lang="en-IE" sz="1800" dirty="0"/>
              <a:t>3. </a:t>
            </a:r>
            <a:r>
              <a:rPr lang="en-US" sz="1800" b="1" dirty="0"/>
              <a:t>Management objectives shall be implemented through management rules and actions </a:t>
            </a:r>
            <a:r>
              <a:rPr lang="en-US" sz="1800" b="1" u="sng" dirty="0"/>
              <a:t>formulated in a plan </a:t>
            </a:r>
            <a:r>
              <a:rPr lang="en-US" sz="1800" b="1" dirty="0"/>
              <a:t>or other framework.</a:t>
            </a:r>
            <a:endParaRPr lang="en-GB" sz="1800" dirty="0"/>
          </a:p>
          <a:p>
            <a:pPr marL="0" indent="0" eaLnBrk="1" fontAlgn="auto" hangingPunct="1">
              <a:spcAft>
                <a:spcPts val="0"/>
              </a:spcAft>
              <a:buNone/>
              <a:defRPr/>
            </a:pPr>
            <a:endParaRPr lang="en-IE"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56" y="620688"/>
            <a:ext cx="8229600" cy="1143000"/>
          </a:xfrm>
        </p:spPr>
        <p:txBody>
          <a:bodyPr rtlCol="0">
            <a:normAutofit fontScale="90000"/>
          </a:bodyPr>
          <a:lstStyle/>
          <a:p>
            <a:pPr eaLnBrk="1" fontAlgn="auto" hangingPunct="1">
              <a:spcAft>
                <a:spcPts val="0"/>
              </a:spcAft>
              <a:defRPr/>
            </a:pPr>
            <a:r>
              <a:rPr lang="en-US" sz="3600" b="1" dirty="0">
                <a:solidFill>
                  <a:srgbClr val="0000FF"/>
                </a:solidFill>
              </a:rPr>
              <a:t>B. Science and Stock Assessment Activities, and the Precautionary Approach</a:t>
            </a:r>
            <a:r>
              <a:rPr lang="en-US" b="1" dirty="0">
                <a:solidFill>
                  <a:srgbClr val="0000FF"/>
                </a:solidFill>
              </a:rPr>
              <a:t/>
            </a:r>
            <a:br>
              <a:rPr lang="en-US" b="1" dirty="0">
                <a:solidFill>
                  <a:srgbClr val="0000FF"/>
                </a:solidFill>
              </a:rPr>
            </a:br>
            <a:endParaRPr lang="en-IE" dirty="0">
              <a:solidFill>
                <a:srgbClr val="0000FF"/>
              </a:solidFill>
            </a:endParaRPr>
          </a:p>
        </p:txBody>
      </p:sp>
      <p:sp>
        <p:nvSpPr>
          <p:cNvPr id="29699" name="Content Placeholder 6"/>
          <p:cNvSpPr>
            <a:spLocks noGrp="1"/>
          </p:cNvSpPr>
          <p:nvPr>
            <p:ph idx="1"/>
          </p:nvPr>
        </p:nvSpPr>
        <p:spPr/>
        <p:txBody>
          <a:bodyPr/>
          <a:lstStyle/>
          <a:p>
            <a:pPr eaLnBrk="1" fontAlgn="auto" hangingPunct="1">
              <a:spcAft>
                <a:spcPts val="0"/>
              </a:spcAft>
              <a:buNone/>
              <a:defRPr/>
            </a:pPr>
            <a:r>
              <a:rPr lang="en-IE" sz="2400" b="1" dirty="0">
                <a:solidFill>
                  <a:srgbClr val="0000FF"/>
                </a:solidFill>
              </a:rPr>
              <a:t>Fundamental Clauses</a:t>
            </a:r>
          </a:p>
          <a:p>
            <a:r>
              <a:rPr lang="en-IE" sz="1800" dirty="0"/>
              <a:t>4. </a:t>
            </a:r>
            <a:r>
              <a:rPr lang="en-US" sz="1800" b="1" dirty="0"/>
              <a:t>There shall be </a:t>
            </a:r>
            <a:r>
              <a:rPr lang="en-US" sz="1800" b="1" u="sng" dirty="0"/>
              <a:t>effective fishery data (dependent and independent) collection </a:t>
            </a:r>
            <a:r>
              <a:rPr lang="en-US" sz="1800" b="1" dirty="0"/>
              <a:t>and analysis systems for stock management purposes.</a:t>
            </a:r>
          </a:p>
          <a:p>
            <a:endParaRPr lang="en-IE" sz="1800" dirty="0"/>
          </a:p>
          <a:p>
            <a:r>
              <a:rPr lang="en-IE" sz="1800" dirty="0"/>
              <a:t>5. </a:t>
            </a:r>
            <a:r>
              <a:rPr lang="en-US" sz="1800" b="1" dirty="0"/>
              <a:t>There shall be </a:t>
            </a:r>
            <a:r>
              <a:rPr lang="en-US" sz="1800" b="1" u="sng" dirty="0"/>
              <a:t>regular stock assessment activities </a:t>
            </a:r>
            <a:r>
              <a:rPr lang="en-US" sz="1800" b="1" dirty="0"/>
              <a:t>appropriate for the fishery, its range, the species biology, and the ecosystem, undertaken in accordance with acknowledged scientific standards to support its optimum utilization.</a:t>
            </a:r>
          </a:p>
          <a:p>
            <a:endParaRPr lang="en-US" sz="1800" b="1" dirty="0"/>
          </a:p>
          <a:p>
            <a:r>
              <a:rPr lang="en-US" sz="1800" b="1" dirty="0"/>
              <a:t>6. The </a:t>
            </a:r>
            <a:r>
              <a:rPr lang="en-US" sz="1800" b="1" u="sng" dirty="0"/>
              <a:t>current state of the stock shall be defined in relation to reference points</a:t>
            </a:r>
            <a:r>
              <a:rPr lang="en-US" sz="1800" b="1" dirty="0"/>
              <a:t>, relevant proxies, or verifiable substitutes that allow effective management objectives and targets to be set. Remedial actions shall be available and taken where reference points or other suitable proxies are approached or exceeded.</a:t>
            </a:r>
          </a:p>
          <a:p>
            <a:endParaRPr lang="en-US" sz="1800" b="1" dirty="0"/>
          </a:p>
          <a:p>
            <a:r>
              <a:rPr lang="en-US" sz="1800" b="1" dirty="0"/>
              <a:t>7. Management actions and measures for the conservation of stock and the aquatic environment shall be </a:t>
            </a:r>
            <a:r>
              <a:rPr lang="en-US" sz="1800" b="1" u="sng" dirty="0"/>
              <a:t>based on the precautionary approach</a:t>
            </a:r>
            <a:r>
              <a:rPr lang="en-US" sz="1800" b="1" dirty="0"/>
              <a:t>. Where information is deficient a suitable method using risk assessment shall be adopted to take into account uncertainty.</a:t>
            </a:r>
            <a:endParaRPr lang="en-IE"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ctrTitle"/>
          </p:nvPr>
        </p:nvSpPr>
        <p:spPr>
          <a:xfrm>
            <a:off x="652512" y="188640"/>
            <a:ext cx="7772400" cy="630461"/>
          </a:xfrm>
        </p:spPr>
        <p:txBody>
          <a:bodyPr/>
          <a:lstStyle/>
          <a:p>
            <a:pPr eaLnBrk="1" hangingPunct="1"/>
            <a:r>
              <a:rPr lang="en-IE" b="1" dirty="0">
                <a:solidFill>
                  <a:srgbClr val="0000FF"/>
                </a:solidFill>
              </a:rPr>
              <a:t>RFM Training Deck Structure</a:t>
            </a:r>
          </a:p>
        </p:txBody>
      </p:sp>
      <p:sp>
        <p:nvSpPr>
          <p:cNvPr id="3" name="Content Placeholder 3"/>
          <p:cNvSpPr txBox="1">
            <a:spLocks/>
          </p:cNvSpPr>
          <p:nvPr/>
        </p:nvSpPr>
        <p:spPr bwMode="auto">
          <a:xfrm>
            <a:off x="395536" y="980728"/>
            <a:ext cx="8496944" cy="568863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eaLnBrk="1" fontAlgn="auto" hangingPunct="1">
              <a:spcAft>
                <a:spcPts val="0"/>
              </a:spcAft>
              <a:buFont typeface="Arial" panose="020B0604020202020204" pitchFamily="34" charset="0"/>
              <a:buChar char="•"/>
              <a:defRPr/>
            </a:pPr>
            <a:r>
              <a:rPr lang="en-GB" dirty="0">
                <a:solidFill>
                  <a:schemeClr val="tx1"/>
                </a:solidFill>
              </a:rPr>
              <a:t>CSC’s RFM Program</a:t>
            </a:r>
          </a:p>
          <a:p>
            <a:pPr marL="342900" indent="-342900" algn="l" eaLnBrk="1" fontAlgn="auto" hangingPunct="1">
              <a:spcAft>
                <a:spcPts val="0"/>
              </a:spcAft>
              <a:buFont typeface="Arial" panose="020B0604020202020204" pitchFamily="34" charset="0"/>
              <a:buChar char="•"/>
              <a:defRPr/>
            </a:pPr>
            <a:r>
              <a:rPr lang="en-GB" dirty="0">
                <a:solidFill>
                  <a:schemeClr val="tx1"/>
                </a:solidFill>
              </a:rPr>
              <a:t>Certification</a:t>
            </a:r>
          </a:p>
          <a:p>
            <a:pPr marL="342900" indent="-342900" algn="l" eaLnBrk="1" fontAlgn="auto" hangingPunct="1">
              <a:spcAft>
                <a:spcPts val="0"/>
              </a:spcAft>
              <a:buFont typeface="Arial" panose="020B0604020202020204" pitchFamily="34" charset="0"/>
              <a:buChar char="•"/>
              <a:defRPr/>
            </a:pPr>
            <a:r>
              <a:rPr lang="en-GB" dirty="0">
                <a:solidFill>
                  <a:schemeClr val="tx1"/>
                </a:solidFill>
              </a:rPr>
              <a:t>The RFM Standard V 2</a:t>
            </a:r>
          </a:p>
          <a:p>
            <a:pPr marL="342900" indent="-342900" algn="l" eaLnBrk="1" fontAlgn="auto" hangingPunct="1">
              <a:spcAft>
                <a:spcPts val="0"/>
              </a:spcAft>
              <a:buFont typeface="Arial" panose="020B0604020202020204" pitchFamily="34" charset="0"/>
              <a:buChar char="•"/>
              <a:defRPr/>
            </a:pPr>
            <a:r>
              <a:rPr lang="en-GB" dirty="0">
                <a:solidFill>
                  <a:schemeClr val="tx1"/>
                </a:solidFill>
              </a:rPr>
              <a:t>RFM Assessment and Certification Process</a:t>
            </a:r>
          </a:p>
          <a:p>
            <a:pPr marL="342900" indent="-342900" algn="l" eaLnBrk="1" fontAlgn="auto" hangingPunct="1">
              <a:spcAft>
                <a:spcPts val="0"/>
              </a:spcAft>
              <a:buFont typeface="Arial" panose="020B0604020202020204" pitchFamily="34" charset="0"/>
              <a:buChar char="•"/>
              <a:defRPr/>
            </a:pPr>
            <a:r>
              <a:rPr lang="en-GB" dirty="0">
                <a:solidFill>
                  <a:schemeClr val="tx1"/>
                </a:solidFill>
              </a:rPr>
              <a:t>Scoring Process and Examples</a:t>
            </a:r>
          </a:p>
          <a:p>
            <a:pPr marL="342900" indent="-342900" algn="l" eaLnBrk="1" fontAlgn="auto" hangingPunct="1">
              <a:spcAft>
                <a:spcPts val="0"/>
              </a:spcAft>
              <a:buFont typeface="Arial" panose="020B0604020202020204" pitchFamily="34" charset="0"/>
              <a:buChar char="•"/>
              <a:defRPr/>
            </a:pPr>
            <a:r>
              <a:rPr lang="en-GB" dirty="0">
                <a:solidFill>
                  <a:schemeClr val="tx1"/>
                </a:solidFill>
              </a:rPr>
              <a:t>Unique Updates from Version 2</a:t>
            </a:r>
          </a:p>
          <a:p>
            <a:pPr marL="342900" indent="-342900" algn="l" eaLnBrk="1" fontAlgn="auto" hangingPunct="1">
              <a:spcAft>
                <a:spcPts val="0"/>
              </a:spcAft>
              <a:buFont typeface="Arial" panose="020B0604020202020204" pitchFamily="34" charset="0"/>
              <a:buChar char="•"/>
              <a:defRPr/>
            </a:pPr>
            <a:r>
              <a:rPr lang="en-GB" dirty="0">
                <a:solidFill>
                  <a:schemeClr val="tx1"/>
                </a:solidFill>
              </a:rPr>
              <a:t>V2 Metrics and Thresholds</a:t>
            </a:r>
          </a:p>
          <a:p>
            <a:pPr marL="342900" indent="-342900" algn="l" eaLnBrk="1" fontAlgn="auto" hangingPunct="1">
              <a:spcAft>
                <a:spcPts val="0"/>
              </a:spcAft>
              <a:buFont typeface="Arial" panose="020B0604020202020204" pitchFamily="34" charset="0"/>
              <a:buChar char="•"/>
              <a:defRPr/>
            </a:pPr>
            <a:r>
              <a:rPr lang="en-GB" dirty="0">
                <a:solidFill>
                  <a:schemeClr val="tx1"/>
                </a:solidFill>
              </a:rPr>
              <a:t>Assessment Test</a:t>
            </a:r>
          </a:p>
          <a:p>
            <a:pPr marL="342900" indent="-342900" algn="l" eaLnBrk="1" fontAlgn="auto" hangingPunct="1">
              <a:spcAft>
                <a:spcPts val="0"/>
              </a:spcAft>
              <a:buFont typeface="Arial" panose="020B0604020202020204" pitchFamily="34" charset="0"/>
              <a:buChar char="•"/>
              <a:defRPr/>
            </a:pPr>
            <a:r>
              <a:rPr lang="en-GB" dirty="0">
                <a:solidFill>
                  <a:schemeClr val="tx1"/>
                </a:solidFill>
              </a:rPr>
              <a:t>Data Deficient Framework</a:t>
            </a:r>
            <a:r>
              <a:rPr lang="en-GB" sz="2400" dirty="0"/>
              <a:t/>
            </a:r>
            <a:br>
              <a:rPr lang="en-GB" sz="2400" dirty="0"/>
            </a:br>
            <a:endParaRPr lang="en-GB" sz="2400" dirty="0"/>
          </a:p>
          <a:p>
            <a:pPr eaLnBrk="1" fontAlgn="auto" hangingPunct="1">
              <a:spcAft>
                <a:spcPts val="0"/>
              </a:spcAft>
              <a:defRPr/>
            </a:pPr>
            <a:endParaRPr lang="en-GB" sz="2400" dirty="0"/>
          </a:p>
        </p:txBody>
      </p:sp>
    </p:spTree>
    <p:extLst>
      <p:ext uri="{BB962C8B-B14F-4D97-AF65-F5344CB8AC3E}">
        <p14:creationId xmlns:p14="http://schemas.microsoft.com/office/powerpoint/2010/main" val="3512304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rtlCol="0">
            <a:noAutofit/>
          </a:bodyPr>
          <a:lstStyle/>
          <a:p>
            <a:pPr eaLnBrk="1" fontAlgn="auto" hangingPunct="1">
              <a:spcAft>
                <a:spcPts val="0"/>
              </a:spcAft>
              <a:defRPr/>
            </a:pPr>
            <a:r>
              <a:rPr lang="en-US" sz="3200" b="1" dirty="0">
                <a:solidFill>
                  <a:srgbClr val="0000FF"/>
                </a:solidFill>
              </a:rPr>
              <a:t>C. Management Measures, Implementation, Monitoring and Control</a:t>
            </a:r>
            <a:r>
              <a:rPr lang="en-GB" sz="3200" b="1" dirty="0"/>
              <a:t/>
            </a:r>
            <a:br>
              <a:rPr lang="en-GB" sz="3200" b="1" dirty="0"/>
            </a:br>
            <a:r>
              <a:rPr lang="en-IE" sz="2800" dirty="0">
                <a:solidFill>
                  <a:srgbClr val="0000FF"/>
                </a:solidFill>
              </a:rPr>
              <a:t/>
            </a:r>
            <a:br>
              <a:rPr lang="en-IE" sz="2800" dirty="0">
                <a:solidFill>
                  <a:srgbClr val="0000FF"/>
                </a:solidFill>
              </a:rPr>
            </a:br>
            <a:endParaRPr lang="en-IE" sz="2800" dirty="0">
              <a:solidFill>
                <a:srgbClr val="0000FF"/>
              </a:solidFill>
            </a:endParaRPr>
          </a:p>
        </p:txBody>
      </p:sp>
      <p:sp>
        <p:nvSpPr>
          <p:cNvPr id="3" name="Content Placeholder 2"/>
          <p:cNvSpPr>
            <a:spLocks noGrp="1"/>
          </p:cNvSpPr>
          <p:nvPr>
            <p:ph idx="1"/>
          </p:nvPr>
        </p:nvSpPr>
        <p:spPr>
          <a:xfrm>
            <a:off x="457200" y="1600200"/>
            <a:ext cx="8229600" cy="4997152"/>
          </a:xfrm>
        </p:spPr>
        <p:txBody>
          <a:bodyPr rtlCol="0">
            <a:normAutofit fontScale="47500" lnSpcReduction="20000"/>
          </a:bodyPr>
          <a:lstStyle/>
          <a:p>
            <a:pPr eaLnBrk="1" fontAlgn="auto" hangingPunct="1">
              <a:spcAft>
                <a:spcPts val="0"/>
              </a:spcAft>
              <a:buNone/>
              <a:defRPr/>
            </a:pPr>
            <a:r>
              <a:rPr lang="en-IE" sz="5100" b="1" dirty="0">
                <a:solidFill>
                  <a:srgbClr val="0000FF"/>
                </a:solidFill>
              </a:rPr>
              <a:t>Fundamental Clauses</a:t>
            </a:r>
          </a:p>
          <a:p>
            <a:pPr lvl="1" algn="just" eaLnBrk="1" fontAlgn="auto" hangingPunct="1">
              <a:spcAft>
                <a:spcPts val="0"/>
              </a:spcAft>
              <a:buFont typeface="Arial" pitchFamily="34" charset="0"/>
              <a:buNone/>
              <a:defRPr/>
            </a:pPr>
            <a:r>
              <a:rPr lang="en-IE" sz="3600" b="1" dirty="0">
                <a:solidFill>
                  <a:srgbClr val="00B0F0"/>
                </a:solidFill>
              </a:rPr>
              <a:t> </a:t>
            </a:r>
          </a:p>
          <a:p>
            <a:r>
              <a:rPr lang="en-IE" sz="3800" b="1" dirty="0"/>
              <a:t>8. </a:t>
            </a:r>
            <a:r>
              <a:rPr lang="en-US" sz="3800" b="1" dirty="0"/>
              <a:t>Management shall adopt and implement </a:t>
            </a:r>
            <a:r>
              <a:rPr lang="en-US" sz="3800" b="1" u="sng" dirty="0"/>
              <a:t>effective management measures </a:t>
            </a:r>
            <a:r>
              <a:rPr lang="en-US" sz="3800" b="1" dirty="0"/>
              <a:t>designed to maintain stocks at levels capable of producing maximum sustainable yields, including harvest control rules and technical measures applicable to sustainable utilization of the fishery, and based upon verifiable evidence and advice from available scientific and objective, traditional sources.</a:t>
            </a:r>
            <a:endParaRPr lang="en-GB" sz="3800" b="1" dirty="0"/>
          </a:p>
          <a:p>
            <a:endParaRPr lang="en-GB" sz="3800" b="1" dirty="0"/>
          </a:p>
          <a:p>
            <a:r>
              <a:rPr lang="en-IE" sz="3800" b="1" dirty="0"/>
              <a:t>9. </a:t>
            </a:r>
            <a:r>
              <a:rPr lang="en-US" sz="3800" b="1" dirty="0"/>
              <a:t>Fishing operations shall be carried out by </a:t>
            </a:r>
            <a:r>
              <a:rPr lang="en-US" sz="3800" b="1" u="sng" dirty="0"/>
              <a:t>fishers with appropriate standards of competence</a:t>
            </a:r>
            <a:r>
              <a:rPr lang="en-US" sz="3800" b="1" dirty="0"/>
              <a:t> in accordance with international standards and guidelines and regulations.</a:t>
            </a:r>
          </a:p>
          <a:p>
            <a:endParaRPr lang="en-US" sz="3800" b="1" dirty="0"/>
          </a:p>
          <a:p>
            <a:r>
              <a:rPr lang="en-US" sz="3800" b="1" dirty="0"/>
              <a:t>10. An effective legal and administrative framework shall be established and compliance ensured, through effective mechanisms for </a:t>
            </a:r>
            <a:r>
              <a:rPr lang="en-US" sz="3800" b="1" u="sng" dirty="0"/>
              <a:t>monitoring, surveillance, control, and enforcement</a:t>
            </a:r>
            <a:r>
              <a:rPr lang="en-US" sz="3800" b="1" dirty="0"/>
              <a:t> for all fishing activities within the jurisdiction.</a:t>
            </a:r>
          </a:p>
          <a:p>
            <a:endParaRPr lang="en-US" sz="3800" b="1" dirty="0"/>
          </a:p>
          <a:p>
            <a:r>
              <a:rPr lang="en-US" sz="3800" b="1" dirty="0"/>
              <a:t>11. There shall be a </a:t>
            </a:r>
            <a:r>
              <a:rPr lang="en-US" sz="3800" b="1" u="sng" dirty="0"/>
              <a:t>framework for sanctions for violations and illegal activities </a:t>
            </a:r>
            <a:r>
              <a:rPr lang="en-US" sz="3800" b="1" dirty="0"/>
              <a:t>of adequate severity to support compliance and discourage violations.</a:t>
            </a:r>
            <a:endParaRPr lang="en-IE" sz="38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z="3200" b="1" dirty="0">
                <a:solidFill>
                  <a:srgbClr val="0000FF"/>
                </a:solidFill>
              </a:rPr>
              <a:t>D. Serious Impacts of the Fishery on the Ecosystem</a:t>
            </a:r>
            <a:endParaRPr lang="en-IE" sz="3200" b="1" dirty="0">
              <a:solidFill>
                <a:srgbClr val="0000FF"/>
              </a:solidFill>
            </a:endParaRPr>
          </a:p>
        </p:txBody>
      </p:sp>
      <p:sp>
        <p:nvSpPr>
          <p:cNvPr id="3" name="Content Placeholder 2"/>
          <p:cNvSpPr>
            <a:spLocks noGrp="1"/>
          </p:cNvSpPr>
          <p:nvPr>
            <p:ph idx="1"/>
          </p:nvPr>
        </p:nvSpPr>
        <p:spPr>
          <a:xfrm>
            <a:off x="457200" y="1600200"/>
            <a:ext cx="8229600" cy="4997152"/>
          </a:xfrm>
        </p:spPr>
        <p:txBody>
          <a:bodyPr rtlCol="0">
            <a:normAutofit/>
          </a:bodyPr>
          <a:lstStyle/>
          <a:p>
            <a:pPr eaLnBrk="1" fontAlgn="auto" hangingPunct="1">
              <a:spcAft>
                <a:spcPts val="0"/>
              </a:spcAft>
              <a:buNone/>
              <a:defRPr/>
            </a:pPr>
            <a:r>
              <a:rPr lang="en-IE" sz="2400" b="1" dirty="0">
                <a:solidFill>
                  <a:srgbClr val="0000FF"/>
                </a:solidFill>
              </a:rPr>
              <a:t>Fundamental Clauses</a:t>
            </a:r>
          </a:p>
          <a:p>
            <a:pPr eaLnBrk="1" fontAlgn="auto" hangingPunct="1">
              <a:spcAft>
                <a:spcPts val="0"/>
              </a:spcAft>
              <a:buFont typeface="Arial" pitchFamily="34" charset="0"/>
              <a:buNone/>
              <a:defRPr/>
            </a:pPr>
            <a:endParaRPr lang="en-IE" sz="2200" dirty="0">
              <a:solidFill>
                <a:srgbClr val="0000FF"/>
              </a:solidFill>
            </a:endParaRPr>
          </a:p>
          <a:p>
            <a:r>
              <a:rPr lang="en-IE" sz="2200" dirty="0"/>
              <a:t>12. </a:t>
            </a:r>
            <a:r>
              <a:rPr lang="en-US" sz="2200" b="1" dirty="0"/>
              <a:t>Considerations of </a:t>
            </a:r>
            <a:r>
              <a:rPr lang="en-US" sz="2200" b="1" u="sng" dirty="0"/>
              <a:t>fishery interactions and effects on the ecosystem </a:t>
            </a:r>
            <a:r>
              <a:rPr lang="en-US" sz="2200" b="1" dirty="0"/>
              <a:t>shall be based on best available science, local knowledge where it can be objectively verified, and a risk-based management approach for determining most probable adverse impacts. Adverse impacts on the fishery on the ecosystem shall be appropriately assessed and effectively addressed. </a:t>
            </a:r>
          </a:p>
          <a:p>
            <a:pPr marL="0" indent="0">
              <a:buNone/>
            </a:pPr>
            <a:endParaRPr lang="en-GB" sz="2200" dirty="0"/>
          </a:p>
          <a:p>
            <a:r>
              <a:rPr lang="en-IE" sz="2200" dirty="0"/>
              <a:t>13. </a:t>
            </a:r>
            <a:r>
              <a:rPr lang="en-US" sz="2200" b="1" dirty="0"/>
              <a:t>Where </a:t>
            </a:r>
            <a:r>
              <a:rPr lang="en-US" sz="2200" b="1" u="sng" dirty="0"/>
              <a:t>fisheries enhancement </a:t>
            </a:r>
            <a:r>
              <a:rPr lang="en-US" sz="2200" b="1" dirty="0"/>
              <a:t>is utilized, environmental assessment and monitoring shall consider genetic diversity and ecosystem integrity.</a:t>
            </a:r>
            <a:endParaRPr lang="en-GB" sz="2200" dirty="0"/>
          </a:p>
          <a:p>
            <a:pPr eaLnBrk="1" fontAlgn="auto" hangingPunct="1">
              <a:spcAft>
                <a:spcPts val="0"/>
              </a:spcAft>
              <a:defRPr/>
            </a:pPr>
            <a:endParaRPr lang="en-IE"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7504" y="116632"/>
            <a:ext cx="8722170" cy="1440160"/>
          </a:xfrm>
        </p:spPr>
        <p:txBody>
          <a:bodyPr/>
          <a:lstStyle/>
          <a:p>
            <a:pPr eaLnBrk="1" hangingPunct="1"/>
            <a:r>
              <a:rPr lang="en-IE" sz="4000" b="1" dirty="0">
                <a:solidFill>
                  <a:srgbClr val="0000FF"/>
                </a:solidFill>
              </a:rPr>
              <a:t>RFM Conformance Criteria V 2,</a:t>
            </a:r>
            <a:br>
              <a:rPr lang="en-IE" sz="4000" b="1" dirty="0">
                <a:solidFill>
                  <a:srgbClr val="0000FF"/>
                </a:solidFill>
              </a:rPr>
            </a:br>
            <a:r>
              <a:rPr lang="en-IE" sz="4000" b="1" dirty="0">
                <a:solidFill>
                  <a:srgbClr val="0000FF"/>
                </a:solidFill>
              </a:rPr>
              <a:t>Supporting Clauses</a:t>
            </a:r>
          </a:p>
        </p:txBody>
      </p:sp>
      <p:sp>
        <p:nvSpPr>
          <p:cNvPr id="4" name="Content Placeholder 2"/>
          <p:cNvSpPr txBox="1">
            <a:spLocks/>
          </p:cNvSpPr>
          <p:nvPr/>
        </p:nvSpPr>
        <p:spPr>
          <a:xfrm>
            <a:off x="251520" y="2011706"/>
            <a:ext cx="8578154" cy="1921350"/>
          </a:xfrm>
          <a:prstGeom prst="rect">
            <a:avLst/>
          </a:prstGeom>
        </p:spPr>
        <p:txBody>
          <a:bodyPr>
            <a:normAutofit/>
          </a:bodyPr>
          <a:lstStyle/>
          <a:p>
            <a:pPr fontAlgn="auto">
              <a:spcBef>
                <a:spcPct val="20000"/>
              </a:spcBef>
              <a:spcAft>
                <a:spcPts val="0"/>
              </a:spcAft>
              <a:defRPr/>
            </a:pPr>
            <a:r>
              <a:rPr lang="en-US" sz="2400" dirty="0"/>
              <a:t>Each of the 13 Fundamental Clauses are in turn supported by supporting clauses</a:t>
            </a:r>
            <a:r>
              <a:rPr lang="en-US" sz="2400" dirty="0">
                <a:solidFill>
                  <a:srgbClr val="0000FF"/>
                </a:solidFill>
              </a:rPr>
              <a:t>. </a:t>
            </a:r>
            <a:endParaRPr lang="en-IE" sz="2400" dirty="0">
              <a:solidFill>
                <a:srgbClr val="0000FF"/>
              </a:solidFill>
              <a:latin typeface="+mn-lt"/>
              <a:cs typeface="+mn-cs"/>
            </a:endParaRPr>
          </a:p>
          <a:p>
            <a:pPr marL="342900" indent="-342900" fontAlgn="auto">
              <a:spcBef>
                <a:spcPct val="20000"/>
              </a:spcBef>
              <a:spcAft>
                <a:spcPts val="0"/>
              </a:spcAft>
              <a:buFont typeface="Arial" pitchFamily="34" charset="0"/>
              <a:buNone/>
              <a:defRPr/>
            </a:pPr>
            <a:r>
              <a:rPr lang="en-US" sz="2400" dirty="0">
                <a:latin typeface="+mn-lt"/>
                <a:cs typeface="+mn-cs"/>
              </a:rPr>
              <a:t> </a:t>
            </a:r>
            <a:endParaRPr lang="en-IE" sz="2400" dirty="0">
              <a:latin typeface="+mn-lt"/>
              <a:cs typeface="+mn-cs"/>
            </a:endParaRPr>
          </a:p>
          <a:p>
            <a:pPr fontAlgn="auto">
              <a:spcBef>
                <a:spcPct val="20000"/>
              </a:spcBef>
              <a:spcAft>
                <a:spcPts val="0"/>
              </a:spcAft>
              <a:buFont typeface="Arial" pitchFamily="34" charset="0"/>
              <a:buChar char="•"/>
              <a:defRPr/>
            </a:pPr>
            <a:endParaRPr lang="en-IE" sz="2400" dirty="0">
              <a:latin typeface="+mn-lt"/>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780686918"/>
              </p:ext>
            </p:extLst>
          </p:nvPr>
        </p:nvGraphicFramePr>
        <p:xfrm>
          <a:off x="395536" y="3429000"/>
          <a:ext cx="8434138" cy="2885195"/>
        </p:xfrm>
        <a:graphic>
          <a:graphicData uri="http://schemas.openxmlformats.org/drawingml/2006/table">
            <a:tbl>
              <a:tblPr>
                <a:tableStyleId>{5C22544A-7EE6-4342-B048-85BDC9FD1C3A}</a:tableStyleId>
              </a:tblPr>
              <a:tblGrid>
                <a:gridCol w="6840760">
                  <a:extLst>
                    <a:ext uri="{9D8B030D-6E8A-4147-A177-3AD203B41FA5}">
                      <a16:colId xmlns:a16="http://schemas.microsoft.com/office/drawing/2014/main" val="20000"/>
                    </a:ext>
                  </a:extLst>
                </a:gridCol>
                <a:gridCol w="1593378">
                  <a:extLst>
                    <a:ext uri="{9D8B030D-6E8A-4147-A177-3AD203B41FA5}">
                      <a16:colId xmlns:a16="http://schemas.microsoft.com/office/drawing/2014/main" val="20001"/>
                    </a:ext>
                  </a:extLst>
                </a:gridCol>
              </a:tblGrid>
              <a:tr h="559085">
                <a:tc>
                  <a:txBody>
                    <a:bodyPr/>
                    <a:lstStyle/>
                    <a:p>
                      <a:pPr algn="ctr">
                        <a:lnSpc>
                          <a:spcPct val="107000"/>
                        </a:lnSpc>
                        <a:spcAft>
                          <a:spcPts val="600"/>
                        </a:spcAft>
                      </a:pPr>
                      <a:r>
                        <a:rPr lang="en-US" sz="1800" b="1" dirty="0">
                          <a:effectLst/>
                        </a:rPr>
                        <a:t>Fisheries Standard</a:t>
                      </a:r>
                      <a:endParaRPr lang="en-GB"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600"/>
                        </a:spcAft>
                      </a:pPr>
                      <a:r>
                        <a:rPr lang="en-US" sz="1800">
                          <a:effectLst/>
                        </a:rPr>
                        <a:t>No. of clauses</a:t>
                      </a:r>
                      <a:endParaRPr lang="en-GB"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465222">
                <a:tc>
                  <a:txBody>
                    <a:bodyPr/>
                    <a:lstStyle/>
                    <a:p>
                      <a:pPr marL="171450" indent="-171450" algn="l">
                        <a:lnSpc>
                          <a:spcPct val="107000"/>
                        </a:lnSpc>
                        <a:spcAft>
                          <a:spcPts val="600"/>
                        </a:spcAft>
                      </a:pPr>
                      <a:r>
                        <a:rPr lang="en-US" sz="1800" b="1" dirty="0">
                          <a:effectLst/>
                        </a:rPr>
                        <a:t>A</a:t>
                      </a:r>
                      <a:r>
                        <a:rPr lang="en-US" sz="1800" dirty="0">
                          <a:effectLst/>
                        </a:rPr>
                        <a:t>. The Fishery Management System</a:t>
                      </a:r>
                      <a:endParaRPr lang="en-GB"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1800" dirty="0">
                          <a:effectLst/>
                        </a:rPr>
                        <a:t>30</a:t>
                      </a:r>
                      <a:endParaRPr lang="en-GB"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65222">
                <a:tc>
                  <a:txBody>
                    <a:bodyPr/>
                    <a:lstStyle/>
                    <a:p>
                      <a:pPr marL="171450" indent="-171450" algn="l">
                        <a:lnSpc>
                          <a:spcPct val="107000"/>
                        </a:lnSpc>
                        <a:spcAft>
                          <a:spcPts val="600"/>
                        </a:spcAft>
                      </a:pPr>
                      <a:r>
                        <a:rPr lang="en-US" sz="1800" b="1" dirty="0">
                          <a:effectLst/>
                        </a:rPr>
                        <a:t>B</a:t>
                      </a:r>
                      <a:r>
                        <a:rPr lang="en-US" sz="1800" dirty="0">
                          <a:effectLst/>
                        </a:rPr>
                        <a:t>. Science &amp; Stock Assessment Activities, &amp; the</a:t>
                      </a:r>
                      <a:r>
                        <a:rPr lang="en-US" sz="1800" baseline="0" dirty="0">
                          <a:effectLst/>
                        </a:rPr>
                        <a:t> </a:t>
                      </a:r>
                      <a:r>
                        <a:rPr lang="en-US" sz="1800" dirty="0">
                          <a:effectLst/>
                        </a:rPr>
                        <a:t>Precautionary Approach</a:t>
                      </a:r>
                      <a:endParaRPr lang="en-GB"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1800" dirty="0">
                          <a:effectLst/>
                        </a:rPr>
                        <a:t>30</a:t>
                      </a:r>
                      <a:endParaRPr lang="en-GB"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65222">
                <a:tc>
                  <a:txBody>
                    <a:bodyPr/>
                    <a:lstStyle/>
                    <a:p>
                      <a:pPr marL="171450" indent="-171450" algn="l">
                        <a:lnSpc>
                          <a:spcPct val="107000"/>
                        </a:lnSpc>
                        <a:spcAft>
                          <a:spcPts val="600"/>
                        </a:spcAft>
                      </a:pPr>
                      <a:r>
                        <a:rPr lang="en-US" sz="1800" b="1" dirty="0">
                          <a:effectLst/>
                        </a:rPr>
                        <a:t>C</a:t>
                      </a:r>
                      <a:r>
                        <a:rPr lang="en-US" sz="1800" dirty="0">
                          <a:effectLst/>
                        </a:rPr>
                        <a:t>. Management Measures, Implementation, Monitoring and Control</a:t>
                      </a:r>
                      <a:endParaRPr lang="en-GB"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1800" dirty="0">
                          <a:effectLst/>
                        </a:rPr>
                        <a:t>30</a:t>
                      </a:r>
                      <a:endParaRPr lang="en-GB"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65222">
                <a:tc>
                  <a:txBody>
                    <a:bodyPr/>
                    <a:lstStyle/>
                    <a:p>
                      <a:pPr marL="171450" indent="-171450" algn="l">
                        <a:lnSpc>
                          <a:spcPct val="107000"/>
                        </a:lnSpc>
                        <a:spcAft>
                          <a:spcPts val="600"/>
                        </a:spcAft>
                      </a:pPr>
                      <a:r>
                        <a:rPr lang="en-US" sz="1800" b="1" dirty="0">
                          <a:effectLst/>
                        </a:rPr>
                        <a:t>D</a:t>
                      </a:r>
                      <a:r>
                        <a:rPr lang="en-US" sz="1800" dirty="0">
                          <a:effectLst/>
                        </a:rPr>
                        <a:t>. Serious Impacts of the Fishery on the Ecosystem</a:t>
                      </a:r>
                      <a:endParaRPr lang="en-GB"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1800" dirty="0">
                          <a:effectLst/>
                        </a:rPr>
                        <a:t>35</a:t>
                      </a:r>
                      <a:endParaRPr lang="en-GB"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65222">
                <a:tc>
                  <a:txBody>
                    <a:bodyPr/>
                    <a:lstStyle/>
                    <a:p>
                      <a:pPr algn="l">
                        <a:lnSpc>
                          <a:spcPct val="107000"/>
                        </a:lnSpc>
                        <a:spcAft>
                          <a:spcPts val="600"/>
                        </a:spcAft>
                      </a:pPr>
                      <a:r>
                        <a:rPr lang="en-US" sz="1800" dirty="0">
                          <a:effectLst/>
                        </a:rPr>
                        <a:t>Total number of supporting clause for Categories A-D</a:t>
                      </a:r>
                      <a:endParaRPr lang="en-GB"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1800" dirty="0">
                          <a:effectLst/>
                        </a:rPr>
                        <a:t>125</a:t>
                      </a:r>
                      <a:endParaRPr lang="en-GB"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98022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00FF"/>
                </a:solidFill>
              </a:rPr>
              <a:t>Questions?</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54200" y="1644650"/>
            <a:ext cx="5435600" cy="3568700"/>
          </a:xfrm>
          <a:prstGeom prst="rect">
            <a:avLst/>
          </a:prstGeom>
        </p:spPr>
      </p:pic>
    </p:spTree>
    <p:extLst>
      <p:ext uri="{BB962C8B-B14F-4D97-AF65-F5344CB8AC3E}">
        <p14:creationId xmlns:p14="http://schemas.microsoft.com/office/powerpoint/2010/main" val="3405649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endParaRPr lang="en-US">
              <a:latin typeface="Arial" charset="0"/>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36513" y="0"/>
            <a:ext cx="9180514" cy="6858000"/>
          </a:xfrm>
        </p:spPr>
      </p:pic>
      <p:sp>
        <p:nvSpPr>
          <p:cNvPr id="10" name="Rectangle 9"/>
          <p:cNvSpPr/>
          <p:nvPr/>
        </p:nvSpPr>
        <p:spPr>
          <a:xfrm>
            <a:off x="482304" y="4725144"/>
            <a:ext cx="7871604" cy="1656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50" dirty="0">
                <a:solidFill>
                  <a:schemeClr val="tx1"/>
                </a:solidFill>
              </a:rPr>
              <a:t>Assessment and Certification Process</a:t>
            </a:r>
            <a:endParaRPr lang="en-GB" sz="3000" dirty="0">
              <a:solidFill>
                <a:schemeClr val="tx1"/>
              </a:solidFill>
            </a:endParaRPr>
          </a:p>
        </p:txBody>
      </p:sp>
      <p:pic>
        <p:nvPicPr>
          <p:cNvPr id="7" name="Picture 6">
            <a:extLst>
              <a:ext uri="{FF2B5EF4-FFF2-40B4-BE49-F238E27FC236}">
                <a16:creationId xmlns:a16="http://schemas.microsoft.com/office/drawing/2014/main" id="{CB178132-CA42-DC4F-BFE2-39386469A63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54424" y="274637"/>
            <a:ext cx="1459217" cy="1824021"/>
          </a:xfrm>
          <a:prstGeom prst="rect">
            <a:avLst/>
          </a:prstGeom>
        </p:spPr>
      </p:pic>
    </p:spTree>
    <p:extLst>
      <p:ext uri="{BB962C8B-B14F-4D97-AF65-F5344CB8AC3E}">
        <p14:creationId xmlns:p14="http://schemas.microsoft.com/office/powerpoint/2010/main" val="360989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95536" y="90459"/>
            <a:ext cx="8229600" cy="1143000"/>
          </a:xfrm>
        </p:spPr>
        <p:txBody>
          <a:bodyPr/>
          <a:lstStyle/>
          <a:p>
            <a:pPr eaLnBrk="1" hangingPunct="1"/>
            <a:r>
              <a:rPr lang="en-IE" b="1" dirty="0">
                <a:solidFill>
                  <a:srgbClr val="0000FF"/>
                </a:solidFill>
              </a:rPr>
              <a:t>Assessment Process Flowchart</a:t>
            </a:r>
          </a:p>
        </p:txBody>
      </p:sp>
      <p:graphicFrame>
        <p:nvGraphicFramePr>
          <p:cNvPr id="4" name="Diagram 3"/>
          <p:cNvGraphicFramePr/>
          <p:nvPr>
            <p:extLst>
              <p:ext uri="{D42A27DB-BD31-4B8C-83A1-F6EECF244321}">
                <p14:modId xmlns:p14="http://schemas.microsoft.com/office/powerpoint/2010/main" val="592207747"/>
              </p:ext>
            </p:extLst>
          </p:nvPr>
        </p:nvGraphicFramePr>
        <p:xfrm>
          <a:off x="179512" y="1268760"/>
          <a:ext cx="8784976" cy="4143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IE" b="1" dirty="0">
                <a:solidFill>
                  <a:srgbClr val="0000FF"/>
                </a:solidFill>
              </a:rPr>
              <a:t>V1.3 and V2.0 Assessment and Certification Process</a:t>
            </a:r>
          </a:p>
        </p:txBody>
      </p:sp>
      <p:sp>
        <p:nvSpPr>
          <p:cNvPr id="38915" name="Content Placeholder 2"/>
          <p:cNvSpPr>
            <a:spLocks noGrp="1"/>
          </p:cNvSpPr>
          <p:nvPr>
            <p:ph idx="1"/>
          </p:nvPr>
        </p:nvSpPr>
        <p:spPr>
          <a:xfrm>
            <a:off x="251520" y="1628800"/>
            <a:ext cx="8712968" cy="4525962"/>
          </a:xfrm>
        </p:spPr>
        <p:txBody>
          <a:bodyPr/>
          <a:lstStyle/>
          <a:p>
            <a:pPr eaLnBrk="1" hangingPunct="1"/>
            <a:r>
              <a:rPr lang="en-GB" dirty="0"/>
              <a:t>The certification process of client fisheries wishing to be assessed against the RFM Version 2.0 standard follows a similar process to fisheries certified to RFM Version 1.3 and will remain in full compliance with ISO 17065 accreditation requirements for the operation of a certification program.</a:t>
            </a:r>
          </a:p>
          <a:p>
            <a:pPr eaLnBrk="1" hangingPunct="1"/>
            <a:r>
              <a:rPr lang="en-GB" dirty="0"/>
              <a:t>But note there is 1 QP posted for each of the 2 Standards</a:t>
            </a:r>
            <a:endParaRPr lang="en-I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7544" y="476672"/>
            <a:ext cx="8229600" cy="1143000"/>
          </a:xfrm>
        </p:spPr>
        <p:txBody>
          <a:bodyPr/>
          <a:lstStyle/>
          <a:p>
            <a:pPr eaLnBrk="1" hangingPunct="1"/>
            <a:r>
              <a:rPr lang="en-IE" b="1" dirty="0">
                <a:solidFill>
                  <a:srgbClr val="0000FF"/>
                </a:solidFill>
              </a:rPr>
              <a:t>Assessment Start -Review Preliminary Info and Propose Unit of Certification</a:t>
            </a:r>
          </a:p>
        </p:txBody>
      </p:sp>
      <p:sp>
        <p:nvSpPr>
          <p:cNvPr id="38915" name="Content Placeholder 2"/>
          <p:cNvSpPr>
            <a:spLocks noGrp="1"/>
          </p:cNvSpPr>
          <p:nvPr>
            <p:ph idx="1"/>
          </p:nvPr>
        </p:nvSpPr>
        <p:spPr>
          <a:xfrm>
            <a:off x="457200" y="1916832"/>
            <a:ext cx="8229600" cy="4525962"/>
          </a:xfrm>
        </p:spPr>
        <p:txBody>
          <a:bodyPr/>
          <a:lstStyle/>
          <a:p>
            <a:pPr marL="0" indent="0" eaLnBrk="1" hangingPunct="1">
              <a:buNone/>
            </a:pPr>
            <a:r>
              <a:rPr lang="en-IE" dirty="0"/>
              <a:t>The </a:t>
            </a:r>
            <a:r>
              <a:rPr lang="en-IE" dirty="0" err="1"/>
              <a:t>UoC</a:t>
            </a:r>
            <a:r>
              <a:rPr lang="en-IE" dirty="0"/>
              <a:t> incudes:</a:t>
            </a:r>
          </a:p>
          <a:p>
            <a:pPr eaLnBrk="1" hangingPunct="1"/>
            <a:r>
              <a:rPr lang="en-IE" dirty="0"/>
              <a:t>Defined species </a:t>
            </a:r>
          </a:p>
          <a:p>
            <a:pPr eaLnBrk="1" hangingPunct="1"/>
            <a:r>
              <a:rPr lang="en-IE" dirty="0"/>
              <a:t>Defined geographic range </a:t>
            </a:r>
          </a:p>
          <a:p>
            <a:pPr eaLnBrk="1" hangingPunct="1"/>
            <a:r>
              <a:rPr lang="en-IE" dirty="0"/>
              <a:t>Defined management area (or sub area)</a:t>
            </a:r>
          </a:p>
          <a:p>
            <a:pPr eaLnBrk="1" hangingPunct="1"/>
            <a:r>
              <a:rPr lang="en-IE" dirty="0"/>
              <a:t>Defined gear types</a:t>
            </a:r>
          </a:p>
          <a:p>
            <a:pPr eaLnBrk="1" hangingPunct="1"/>
            <a:r>
              <a:rPr lang="en-IE" dirty="0"/>
              <a:t>Defined management systems (organizations)</a:t>
            </a:r>
          </a:p>
          <a:p>
            <a:pPr eaLnBrk="1" hangingPunct="1"/>
            <a:r>
              <a:rPr lang="en-IE" dirty="0"/>
              <a:t>Applicant representing the fishery unit</a:t>
            </a:r>
          </a:p>
        </p:txBody>
      </p:sp>
    </p:spTree>
    <p:extLst>
      <p:ext uri="{BB962C8B-B14F-4D97-AF65-F5344CB8AC3E}">
        <p14:creationId xmlns:p14="http://schemas.microsoft.com/office/powerpoint/2010/main" val="1374039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IE" b="1" dirty="0">
                <a:solidFill>
                  <a:srgbClr val="0000FF"/>
                </a:solidFill>
              </a:rPr>
              <a:t>Stakeholder Registration</a:t>
            </a:r>
          </a:p>
        </p:txBody>
      </p:sp>
      <p:sp>
        <p:nvSpPr>
          <p:cNvPr id="38915" name="Content Placeholder 2"/>
          <p:cNvSpPr>
            <a:spLocks noGrp="1"/>
          </p:cNvSpPr>
          <p:nvPr>
            <p:ph idx="1"/>
          </p:nvPr>
        </p:nvSpPr>
        <p:spPr>
          <a:xfrm>
            <a:off x="416149" y="1412776"/>
            <a:ext cx="8568952" cy="3444335"/>
          </a:xfrm>
        </p:spPr>
        <p:txBody>
          <a:bodyPr/>
          <a:lstStyle/>
          <a:p>
            <a:pPr eaLnBrk="1" hangingPunct="1"/>
            <a:r>
              <a:rPr lang="en-GB" dirty="0"/>
              <a:t>Stakeholders which formally register with the CB at the notification /consultation stage can take part in the public comment stage, later on in the process.</a:t>
            </a:r>
          </a:p>
          <a:p>
            <a:pPr eaLnBrk="1" hangingPunct="1"/>
            <a:r>
              <a:rPr lang="en-GB" dirty="0"/>
              <a:t>The registration process lasts 30 days.</a:t>
            </a:r>
          </a:p>
          <a:p>
            <a:pPr marL="0" indent="0" eaLnBrk="1" hangingPunct="1">
              <a:buNone/>
            </a:pPr>
            <a:endParaRPr lang="en-GB" dirty="0"/>
          </a:p>
          <a:p>
            <a:pPr marL="0" indent="0" eaLnBrk="1" hangingPunct="1">
              <a:buNone/>
            </a:pPr>
            <a:endParaRPr lang="en-I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68144" y="4581128"/>
            <a:ext cx="282892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652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340769"/>
            <a:ext cx="8568630" cy="5040982"/>
          </a:xfrm>
        </p:spPr>
        <p:txBody>
          <a:bodyPr rtlCol="0">
            <a:normAutofit fontScale="77500" lnSpcReduction="20000"/>
          </a:bodyPr>
          <a:lstStyle/>
          <a:p>
            <a:pPr eaLnBrk="1" fontAlgn="auto" hangingPunct="1">
              <a:spcAft>
                <a:spcPts val="0"/>
              </a:spcAft>
              <a:defRPr/>
            </a:pPr>
            <a:r>
              <a:rPr lang="en-IE" dirty="0"/>
              <a:t>Function – to complete an initial fishery assessment, identify potential gas to certification and provide recommendation to (or not to) proceed for full assessment. (Equivalent to an MSC pre-assessment)</a:t>
            </a:r>
          </a:p>
          <a:p>
            <a:pPr eaLnBrk="1" fontAlgn="auto" hangingPunct="1">
              <a:spcAft>
                <a:spcPts val="0"/>
              </a:spcAft>
              <a:defRPr/>
            </a:pPr>
            <a:endParaRPr lang="en-IE" dirty="0"/>
          </a:p>
          <a:p>
            <a:pPr eaLnBrk="1" fontAlgn="auto" hangingPunct="1">
              <a:spcAft>
                <a:spcPts val="0"/>
              </a:spcAft>
              <a:defRPr/>
            </a:pPr>
            <a:r>
              <a:rPr lang="en-IE" dirty="0"/>
              <a:t>Only Fundamental Clauses are assessed during validation assessments. A Full Assessment, on the other hand, provides evidence for all the supporting clauses.</a:t>
            </a:r>
          </a:p>
          <a:p>
            <a:pPr eaLnBrk="1" fontAlgn="auto" hangingPunct="1">
              <a:spcAft>
                <a:spcPts val="0"/>
              </a:spcAft>
              <a:defRPr/>
            </a:pPr>
            <a:endParaRPr lang="en-IE" dirty="0"/>
          </a:p>
          <a:p>
            <a:pPr eaLnBrk="1" fontAlgn="auto" hangingPunct="1">
              <a:spcAft>
                <a:spcPts val="0"/>
              </a:spcAft>
              <a:defRPr/>
            </a:pPr>
            <a:r>
              <a:rPr lang="en-IE" dirty="0"/>
              <a:t>Site visits optional, as/if required.</a:t>
            </a:r>
          </a:p>
          <a:p>
            <a:pPr eaLnBrk="1" fontAlgn="auto" hangingPunct="1">
              <a:spcAft>
                <a:spcPts val="0"/>
              </a:spcAft>
              <a:defRPr/>
            </a:pPr>
            <a:endParaRPr lang="en-IE" dirty="0"/>
          </a:p>
          <a:p>
            <a:pPr eaLnBrk="1" fontAlgn="auto" hangingPunct="1">
              <a:spcAft>
                <a:spcPts val="0"/>
              </a:spcAft>
              <a:defRPr/>
            </a:pPr>
            <a:endParaRPr lang="en-IE" sz="1050" dirty="0"/>
          </a:p>
          <a:p>
            <a:pPr eaLnBrk="1" fontAlgn="auto" hangingPunct="1">
              <a:spcAft>
                <a:spcPts val="0"/>
              </a:spcAft>
              <a:defRPr/>
            </a:pPr>
            <a:r>
              <a:rPr lang="en-IE" b="1" dirty="0"/>
              <a:t>Result - Produce Assessment Validation Report and recommendation to/not to progress fishery to full assessment.</a:t>
            </a:r>
          </a:p>
        </p:txBody>
      </p:sp>
      <p:sp>
        <p:nvSpPr>
          <p:cNvPr id="7" name="Title 1"/>
          <p:cNvSpPr>
            <a:spLocks noGrp="1"/>
          </p:cNvSpPr>
          <p:nvPr>
            <p:ph type="title"/>
          </p:nvPr>
        </p:nvSpPr>
        <p:spPr>
          <a:xfrm>
            <a:off x="683568" y="188640"/>
            <a:ext cx="7211144" cy="1143000"/>
          </a:xfrm>
        </p:spPr>
        <p:txBody>
          <a:bodyPr/>
          <a:lstStyle/>
          <a:p>
            <a:pPr eaLnBrk="1" hangingPunct="1"/>
            <a:r>
              <a:rPr lang="en-IE" b="1" dirty="0">
                <a:solidFill>
                  <a:srgbClr val="0000FF"/>
                </a:solidFill>
              </a:rPr>
              <a:t>Validation Stage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4"/>
          <p:cNvSpPr>
            <a:spLocks noGrp="1"/>
          </p:cNvSpPr>
          <p:nvPr>
            <p:ph type="title"/>
          </p:nvPr>
        </p:nvSpPr>
        <p:spPr>
          <a:xfrm>
            <a:off x="350704" y="0"/>
            <a:ext cx="8229600" cy="1143000"/>
          </a:xfrm>
        </p:spPr>
        <p:txBody>
          <a:bodyPr/>
          <a:lstStyle/>
          <a:p>
            <a:pPr eaLnBrk="1" hangingPunct="1"/>
            <a:r>
              <a:rPr lang="en-IE" sz="4000" b="1" dirty="0">
                <a:solidFill>
                  <a:srgbClr val="0000FF"/>
                </a:solidFill>
              </a:rPr>
              <a:t>The Certified Seafood Collaborative and the RFM Standard</a:t>
            </a:r>
          </a:p>
        </p:txBody>
      </p:sp>
      <p:sp>
        <p:nvSpPr>
          <p:cNvPr id="2" name="Content Placeholder 3"/>
          <p:cNvSpPr>
            <a:spLocks noGrp="1"/>
          </p:cNvSpPr>
          <p:nvPr>
            <p:ph idx="1"/>
          </p:nvPr>
        </p:nvSpPr>
        <p:spPr>
          <a:xfrm>
            <a:off x="423912" y="1341655"/>
            <a:ext cx="8229600" cy="4525963"/>
          </a:xfrm>
        </p:spPr>
        <p:txBody>
          <a:bodyPr rtlCol="0">
            <a:normAutofit/>
          </a:bodyPr>
          <a:lstStyle/>
          <a:p>
            <a:pPr marL="0" indent="0" algn="just" eaLnBrk="1" fontAlgn="auto" hangingPunct="1">
              <a:spcAft>
                <a:spcPts val="0"/>
              </a:spcAft>
              <a:buNone/>
              <a:defRPr/>
            </a:pPr>
            <a:r>
              <a:rPr lang="en-GB" sz="2400" dirty="0"/>
              <a:t>In order to provide credible verification of Responsible Fisheries Management in Alaska, the Certified Seafood Collaborative (CSC) has been offering a choice in certification since 2010. The RFM program was formerly owned by the Alaska Seafood Marketing Institute </a:t>
            </a:r>
          </a:p>
          <a:p>
            <a:pPr marL="0" indent="0" algn="just" eaLnBrk="1" fontAlgn="auto" hangingPunct="1">
              <a:spcAft>
                <a:spcPts val="0"/>
              </a:spcAft>
              <a:buNone/>
              <a:defRPr/>
            </a:pPr>
            <a:r>
              <a:rPr lang="en-GB" sz="2400" dirty="0"/>
              <a:t> </a:t>
            </a:r>
            <a:br>
              <a:rPr lang="en-GB" sz="2400" dirty="0"/>
            </a:br>
            <a:endParaRPr lang="en-GB" sz="2400" dirty="0"/>
          </a:p>
          <a:p>
            <a:pPr eaLnBrk="1" fontAlgn="auto" hangingPunct="1">
              <a:spcAft>
                <a:spcPts val="0"/>
              </a:spcAft>
              <a:defRPr/>
            </a:pPr>
            <a:endParaRPr lang="en-GB" sz="2400" dirty="0"/>
          </a:p>
        </p:txBody>
      </p:sp>
      <p:sp>
        <p:nvSpPr>
          <p:cNvPr id="4" name="Title 6"/>
          <p:cNvSpPr txBox="1">
            <a:spLocks/>
          </p:cNvSpPr>
          <p:nvPr/>
        </p:nvSpPr>
        <p:spPr>
          <a:xfrm>
            <a:off x="223887" y="-99392"/>
            <a:ext cx="8429625" cy="1214438"/>
          </a:xfrm>
          <a:prstGeom prst="rect">
            <a:avLst/>
          </a:prstGeom>
        </p:spPr>
        <p:txBody>
          <a:bodyPr tIns="32146" anchor="b"/>
          <a:lstStyle/>
          <a:p>
            <a:pPr algn="ctr" eaLnBrk="0" fontAlgn="auto" hangingPunct="0">
              <a:spcBef>
                <a:spcPts val="0"/>
              </a:spcBef>
              <a:spcAft>
                <a:spcPts val="0"/>
              </a:spcAft>
              <a:defRPr/>
            </a:pPr>
            <a:r>
              <a:rPr lang="en-IE" sz="2000" b="1" dirty="0">
                <a:solidFill>
                  <a:srgbClr val="002060"/>
                </a:solidFill>
                <a:effectLst>
                  <a:outerShdw blurRad="53975" dist="22860" dir="5400000" algn="tl" rotWithShape="0">
                    <a:srgbClr val="000000">
                      <a:alpha val="55000"/>
                    </a:srgbClr>
                  </a:outerShdw>
                </a:effectLst>
                <a:latin typeface="+mj-lt"/>
                <a:ea typeface="+mj-ea"/>
                <a:cs typeface="+mj-cs"/>
              </a:rPr>
              <a:t/>
            </a:r>
            <a:br>
              <a:rPr lang="en-IE" sz="2000" b="1" dirty="0">
                <a:solidFill>
                  <a:srgbClr val="002060"/>
                </a:solidFill>
                <a:effectLst>
                  <a:outerShdw blurRad="53975" dist="22860" dir="5400000" algn="tl" rotWithShape="0">
                    <a:srgbClr val="000000">
                      <a:alpha val="55000"/>
                    </a:srgbClr>
                  </a:outerShdw>
                </a:effectLst>
                <a:latin typeface="+mj-lt"/>
                <a:ea typeface="+mj-ea"/>
                <a:cs typeface="+mj-cs"/>
              </a:rPr>
            </a:br>
            <a:r>
              <a:rPr lang="en-IE" sz="2000" b="1" dirty="0">
                <a:solidFill>
                  <a:srgbClr val="002060"/>
                </a:solidFill>
                <a:effectLst>
                  <a:outerShdw blurRad="53975" dist="22860" dir="5400000" algn="tl" rotWithShape="0">
                    <a:srgbClr val="000000">
                      <a:alpha val="55000"/>
                    </a:srgbClr>
                  </a:outerShdw>
                </a:effectLst>
                <a:latin typeface="+mj-lt"/>
                <a:ea typeface="+mj-ea"/>
                <a:cs typeface="+mj-cs"/>
              </a:rPr>
              <a:t/>
            </a:r>
            <a:br>
              <a:rPr lang="en-IE" sz="2000" b="1" dirty="0">
                <a:solidFill>
                  <a:srgbClr val="002060"/>
                </a:solidFill>
                <a:effectLst>
                  <a:outerShdw blurRad="53975" dist="22860" dir="5400000" algn="tl" rotWithShape="0">
                    <a:srgbClr val="000000">
                      <a:alpha val="55000"/>
                    </a:srgbClr>
                  </a:outerShdw>
                </a:effectLst>
                <a:latin typeface="+mj-lt"/>
                <a:ea typeface="+mj-ea"/>
                <a:cs typeface="+mj-cs"/>
              </a:rPr>
            </a:br>
            <a:r>
              <a:rPr lang="en-IE" sz="2000" b="1" dirty="0">
                <a:solidFill>
                  <a:srgbClr val="002060"/>
                </a:solidFill>
                <a:effectLst>
                  <a:outerShdw blurRad="53975" dist="22860" dir="5400000" algn="tl" rotWithShape="0">
                    <a:srgbClr val="000000">
                      <a:alpha val="55000"/>
                    </a:srgbClr>
                  </a:outerShdw>
                </a:effectLst>
                <a:latin typeface="+mj-lt"/>
                <a:ea typeface="+mj-ea"/>
                <a:cs typeface="+mj-cs"/>
              </a:rPr>
              <a:t/>
            </a:r>
            <a:br>
              <a:rPr lang="en-IE" sz="2000" b="1" dirty="0">
                <a:solidFill>
                  <a:srgbClr val="002060"/>
                </a:solidFill>
                <a:effectLst>
                  <a:outerShdw blurRad="53975" dist="22860" dir="5400000" algn="tl" rotWithShape="0">
                    <a:srgbClr val="000000">
                      <a:alpha val="55000"/>
                    </a:srgbClr>
                  </a:outerShdw>
                </a:effectLst>
                <a:latin typeface="+mj-lt"/>
                <a:ea typeface="+mj-ea"/>
                <a:cs typeface="+mj-cs"/>
              </a:rPr>
            </a:br>
            <a:r>
              <a:rPr lang="en-IE" sz="4400" b="1" dirty="0">
                <a:solidFill>
                  <a:srgbClr val="002060"/>
                </a:solidFill>
                <a:latin typeface="+mj-lt"/>
                <a:ea typeface="+mj-ea"/>
                <a:cs typeface="+mj-cs"/>
              </a:rPr>
              <a:t> </a:t>
            </a:r>
          </a:p>
          <a:p>
            <a:pPr eaLnBrk="0" fontAlgn="auto" hangingPunct="0">
              <a:spcBef>
                <a:spcPts val="0"/>
              </a:spcBef>
              <a:spcAft>
                <a:spcPts val="0"/>
              </a:spcAft>
              <a:defRPr/>
            </a:pPr>
            <a:r>
              <a:rPr lang="en-IE" sz="2000" dirty="0">
                <a:effectLst>
                  <a:outerShdw blurRad="53975" dist="22860" dir="5400000" algn="tl" rotWithShape="0">
                    <a:srgbClr val="000000">
                      <a:alpha val="55000"/>
                    </a:srgbClr>
                  </a:outerShdw>
                </a:effectLst>
                <a:latin typeface="+mj-lt"/>
                <a:ea typeface="+mj-ea"/>
                <a:cs typeface="+mj-cs"/>
              </a:rPr>
              <a:t/>
            </a:r>
            <a:br>
              <a:rPr lang="en-IE" sz="2000" dirty="0">
                <a:effectLst>
                  <a:outerShdw blurRad="53975" dist="22860" dir="5400000" algn="tl" rotWithShape="0">
                    <a:srgbClr val="000000">
                      <a:alpha val="55000"/>
                    </a:srgbClr>
                  </a:outerShdw>
                </a:effectLst>
                <a:latin typeface="+mj-lt"/>
                <a:ea typeface="+mj-ea"/>
                <a:cs typeface="+mj-cs"/>
              </a:rPr>
            </a:br>
            <a:r>
              <a:rPr lang="en-IE" sz="2000" b="1" dirty="0">
                <a:solidFill>
                  <a:srgbClr val="002060"/>
                </a:solidFill>
                <a:effectLst>
                  <a:outerShdw blurRad="53975" dist="22860" dir="5400000" algn="tl" rotWithShape="0">
                    <a:srgbClr val="000000">
                      <a:alpha val="55000"/>
                    </a:srgbClr>
                  </a:outerShdw>
                </a:effectLst>
                <a:latin typeface="+mj-lt"/>
                <a:ea typeface="+mj-ea"/>
                <a:cs typeface="+mj-cs"/>
              </a:rPr>
              <a:t/>
            </a:r>
            <a:br>
              <a:rPr lang="en-IE" sz="2000" b="1" dirty="0">
                <a:solidFill>
                  <a:srgbClr val="002060"/>
                </a:solidFill>
                <a:effectLst>
                  <a:outerShdw blurRad="53975" dist="22860" dir="5400000" algn="tl" rotWithShape="0">
                    <a:srgbClr val="000000">
                      <a:alpha val="55000"/>
                    </a:srgbClr>
                  </a:outerShdw>
                </a:effectLst>
                <a:latin typeface="+mj-lt"/>
                <a:ea typeface="+mj-ea"/>
                <a:cs typeface="+mj-cs"/>
              </a:rPr>
            </a:br>
            <a:r>
              <a:rPr lang="en-IE" sz="2000" b="1" dirty="0">
                <a:solidFill>
                  <a:srgbClr val="002060"/>
                </a:solidFill>
                <a:effectLst>
                  <a:outerShdw blurRad="53975" dist="22860" dir="5400000" algn="tl" rotWithShape="0">
                    <a:srgbClr val="000000">
                      <a:alpha val="55000"/>
                    </a:srgbClr>
                  </a:outerShdw>
                </a:effectLst>
                <a:latin typeface="+mj-lt"/>
                <a:ea typeface="+mj-ea"/>
                <a:cs typeface="+mj-cs"/>
              </a:rPr>
              <a:t> </a:t>
            </a:r>
            <a:br>
              <a:rPr lang="en-IE" sz="2000" b="1" dirty="0">
                <a:solidFill>
                  <a:srgbClr val="002060"/>
                </a:solidFill>
                <a:effectLst>
                  <a:outerShdw blurRad="53975" dist="22860" dir="5400000" algn="tl" rotWithShape="0">
                    <a:srgbClr val="000000">
                      <a:alpha val="55000"/>
                    </a:srgbClr>
                  </a:outerShdw>
                </a:effectLst>
                <a:latin typeface="+mj-lt"/>
                <a:ea typeface="+mj-ea"/>
                <a:cs typeface="+mj-cs"/>
              </a:rPr>
            </a:br>
            <a:endParaRPr lang="en-IE" sz="2000" b="1" dirty="0">
              <a:solidFill>
                <a:srgbClr val="002060"/>
              </a:solidFill>
              <a:effectLst>
                <a:outerShdw blurRad="53975" dist="22860" dir="5400000" algn="tl" rotWithShape="0">
                  <a:srgbClr val="000000">
                    <a:alpha val="55000"/>
                  </a:srgbClr>
                </a:outerShdw>
              </a:effectLst>
              <a:latin typeface="+mj-lt"/>
              <a:ea typeface="+mj-ea"/>
              <a:cs typeface="+mj-cs"/>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99792" y="3396278"/>
            <a:ext cx="3888432" cy="2356578"/>
          </a:xfrm>
          <a:prstGeom prst="rect">
            <a:avLst/>
          </a:prstGeom>
          <a:effectLst>
            <a:outerShdw blurRad="50800" dist="50800" dir="5400000" algn="ctr" rotWithShape="0">
              <a:srgbClr val="000000">
                <a:alpha val="0"/>
              </a:srgbClr>
            </a:outerShdw>
            <a:reflection stA="1000" endPos="65000" dist="50800" dir="5400000" sy="-100000" algn="bl" rotWithShape="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IE" sz="4000" b="1" dirty="0">
                <a:solidFill>
                  <a:srgbClr val="0000FF"/>
                </a:solidFill>
              </a:rPr>
              <a:t>Full Assessment Stage</a:t>
            </a:r>
          </a:p>
        </p:txBody>
      </p:sp>
      <p:sp>
        <p:nvSpPr>
          <p:cNvPr id="3" name="Content Placeholder 2"/>
          <p:cNvSpPr>
            <a:spLocks noGrp="1"/>
          </p:cNvSpPr>
          <p:nvPr>
            <p:ph idx="1"/>
          </p:nvPr>
        </p:nvSpPr>
        <p:spPr>
          <a:xfrm>
            <a:off x="0" y="1196752"/>
            <a:ext cx="8892480" cy="5184575"/>
          </a:xfrm>
        </p:spPr>
        <p:txBody>
          <a:bodyPr rtlCol="0">
            <a:normAutofit fontScale="77500" lnSpcReduction="20000"/>
          </a:bodyPr>
          <a:lstStyle/>
          <a:p>
            <a:pPr lvl="1" eaLnBrk="1" fontAlgn="auto" hangingPunct="1">
              <a:spcAft>
                <a:spcPts val="0"/>
              </a:spcAft>
              <a:buFont typeface="Arial" pitchFamily="34" charset="0"/>
              <a:buNone/>
              <a:defRPr/>
            </a:pPr>
            <a:endParaRPr lang="en-IE" sz="3300" b="1" dirty="0"/>
          </a:p>
          <a:p>
            <a:pPr lvl="1" eaLnBrk="1" fontAlgn="auto" hangingPunct="1">
              <a:spcAft>
                <a:spcPts val="0"/>
              </a:spcAft>
              <a:buFont typeface="Arial" pitchFamily="34" charset="0"/>
              <a:buChar char="•"/>
              <a:defRPr/>
            </a:pPr>
            <a:r>
              <a:rPr lang="en-IE" sz="3300" dirty="0"/>
              <a:t>Form Assessment Plan for outstanding information requirements, potential issues, assignment of sections among Team members, plan site visit, and overall assessment timeline.</a:t>
            </a:r>
          </a:p>
          <a:p>
            <a:pPr lvl="1" eaLnBrk="1" fontAlgn="auto" hangingPunct="1">
              <a:spcAft>
                <a:spcPts val="0"/>
              </a:spcAft>
              <a:buFont typeface="Arial" pitchFamily="34" charset="0"/>
              <a:buChar char="•"/>
              <a:defRPr/>
            </a:pPr>
            <a:endParaRPr lang="en-IE" sz="3300" dirty="0"/>
          </a:p>
          <a:p>
            <a:pPr lvl="1" eaLnBrk="1" fontAlgn="auto" hangingPunct="1">
              <a:spcAft>
                <a:spcPts val="0"/>
              </a:spcAft>
              <a:buFont typeface="Arial" pitchFamily="34" charset="0"/>
              <a:buChar char="•"/>
              <a:defRPr/>
            </a:pPr>
            <a:r>
              <a:rPr lang="en-IE" sz="3300" dirty="0"/>
              <a:t>Report against the RFM </a:t>
            </a:r>
            <a:r>
              <a:rPr lang="en-IE" sz="3300" u="sng" dirty="0"/>
              <a:t>V 2 Supporting Clauses</a:t>
            </a:r>
          </a:p>
          <a:p>
            <a:pPr lvl="1" eaLnBrk="1" fontAlgn="auto" hangingPunct="1">
              <a:spcAft>
                <a:spcPts val="0"/>
              </a:spcAft>
              <a:buFont typeface="Arial" pitchFamily="34" charset="0"/>
              <a:buChar char="•"/>
              <a:defRPr/>
            </a:pPr>
            <a:endParaRPr lang="en-IE" sz="3300" u="sng" dirty="0"/>
          </a:p>
          <a:p>
            <a:pPr lvl="1" eaLnBrk="1" fontAlgn="auto" hangingPunct="1">
              <a:spcAft>
                <a:spcPts val="0"/>
              </a:spcAft>
              <a:buFont typeface="Arial" pitchFamily="34" charset="0"/>
              <a:buChar char="•"/>
              <a:defRPr/>
            </a:pPr>
            <a:r>
              <a:rPr lang="en-IE" sz="3300" dirty="0"/>
              <a:t>Validation and Surveillance Report assess only against </a:t>
            </a:r>
            <a:r>
              <a:rPr lang="en-IE" sz="3300" u="sng" dirty="0"/>
              <a:t>V 2 Fundamental Clauses</a:t>
            </a:r>
            <a:r>
              <a:rPr lang="en-IE" sz="3300" dirty="0"/>
              <a:t>.</a:t>
            </a:r>
          </a:p>
          <a:p>
            <a:pPr lvl="1" eaLnBrk="1" fontAlgn="auto" hangingPunct="1">
              <a:spcAft>
                <a:spcPts val="0"/>
              </a:spcAft>
              <a:buFont typeface="Arial" pitchFamily="34" charset="0"/>
              <a:buChar char="•"/>
              <a:defRPr/>
            </a:pPr>
            <a:endParaRPr lang="en-IE" sz="3300" dirty="0"/>
          </a:p>
          <a:p>
            <a:pPr lvl="1" eaLnBrk="1" fontAlgn="auto" hangingPunct="1">
              <a:spcAft>
                <a:spcPts val="0"/>
              </a:spcAft>
              <a:buFont typeface="Arial" pitchFamily="34" charset="0"/>
              <a:buChar char="•"/>
              <a:defRPr/>
            </a:pPr>
            <a:r>
              <a:rPr lang="en-IE" sz="3300" dirty="0"/>
              <a:t>Once draft report is complete, conduct scoring through assessment team meetings (in person or through skype/conference call).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IE" sz="4000" b="1" dirty="0">
                <a:solidFill>
                  <a:srgbClr val="0000FF"/>
                </a:solidFill>
              </a:rPr>
              <a:t>Information used for Full Assessment reporting</a:t>
            </a:r>
          </a:p>
        </p:txBody>
      </p:sp>
      <p:sp>
        <p:nvSpPr>
          <p:cNvPr id="3" name="Content Placeholder 2"/>
          <p:cNvSpPr>
            <a:spLocks noGrp="1"/>
          </p:cNvSpPr>
          <p:nvPr>
            <p:ph idx="1"/>
          </p:nvPr>
        </p:nvSpPr>
        <p:spPr>
          <a:xfrm>
            <a:off x="462920" y="1268760"/>
            <a:ext cx="8229600" cy="5184576"/>
          </a:xfrm>
        </p:spPr>
        <p:txBody>
          <a:bodyPr rtlCol="0">
            <a:normAutofit fontScale="85000" lnSpcReduction="10000"/>
          </a:bodyPr>
          <a:lstStyle/>
          <a:p>
            <a:pPr lvl="1" eaLnBrk="1" fontAlgn="auto" hangingPunct="1">
              <a:spcAft>
                <a:spcPts val="0"/>
              </a:spcAft>
              <a:buFont typeface="Arial" pitchFamily="34" charset="0"/>
              <a:buNone/>
              <a:defRPr/>
            </a:pPr>
            <a:endParaRPr lang="en-IE" sz="3300" b="1" dirty="0"/>
          </a:p>
          <a:p>
            <a:pPr eaLnBrk="1" hangingPunct="1"/>
            <a:r>
              <a:rPr lang="en-GB" sz="3800" dirty="0"/>
              <a:t>The Assessment Team carries out a desk top reviews of all relevant, scientific/objective literature, management plans, reports  and other relevant information. </a:t>
            </a:r>
          </a:p>
          <a:p>
            <a:pPr eaLnBrk="1" hangingPunct="1"/>
            <a:endParaRPr lang="en-GB" sz="3800" dirty="0"/>
          </a:p>
          <a:p>
            <a:pPr eaLnBrk="1" hangingPunct="1"/>
            <a:r>
              <a:rPr lang="en-GB" sz="3800" dirty="0"/>
              <a:t>Everything must be accurately referenced within the report to allow for later review.</a:t>
            </a:r>
            <a:endParaRPr lang="en-IE" sz="2600" dirty="0"/>
          </a:p>
          <a:p>
            <a:pPr lvl="1" eaLnBrk="1" fontAlgn="auto" hangingPunct="1">
              <a:spcAft>
                <a:spcPts val="0"/>
              </a:spcAft>
              <a:buFont typeface="Arial" pitchFamily="34" charset="0"/>
              <a:buNone/>
              <a:defRPr/>
            </a:pPr>
            <a:endParaRPr lang="en-IE" sz="3000" dirty="0"/>
          </a:p>
          <a:p>
            <a:pPr eaLnBrk="1" fontAlgn="auto" hangingPunct="1">
              <a:spcAft>
                <a:spcPts val="0"/>
              </a:spcAft>
              <a:buFont typeface="Arial" pitchFamily="34" charset="0"/>
              <a:buNone/>
              <a:defRPr/>
            </a:pPr>
            <a:r>
              <a:rPr lang="en-IE" sz="1800" dirty="0">
                <a:latin typeface="Arial" pitchFamily="34" charset="0"/>
                <a:cs typeface="Arial" pitchFamily="34" charset="0"/>
              </a:rPr>
              <a:t/>
            </a:r>
            <a:br>
              <a:rPr lang="en-IE" sz="1800" dirty="0">
                <a:latin typeface="Arial" pitchFamily="34" charset="0"/>
                <a:cs typeface="Arial" pitchFamily="34" charset="0"/>
              </a:rPr>
            </a:br>
            <a:endParaRPr lang="en-IE" dirty="0"/>
          </a:p>
        </p:txBody>
      </p:sp>
    </p:spTree>
    <p:extLst>
      <p:ext uri="{BB962C8B-B14F-4D97-AF65-F5344CB8AC3E}">
        <p14:creationId xmlns:p14="http://schemas.microsoft.com/office/powerpoint/2010/main" val="3121345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468313" y="1643063"/>
            <a:ext cx="8461375" cy="4643437"/>
          </a:xfrm>
        </p:spPr>
        <p:txBody>
          <a:bodyPr/>
          <a:lstStyle/>
          <a:p>
            <a:pPr eaLnBrk="1" hangingPunct="1"/>
            <a:r>
              <a:rPr lang="en-GB" sz="1800" dirty="0"/>
              <a:t>The evidence provided must answer fully the requirement of each </a:t>
            </a:r>
            <a:r>
              <a:rPr lang="en-GB" sz="1800" u="sng" dirty="0"/>
              <a:t>SUPPORTING</a:t>
            </a:r>
            <a:r>
              <a:rPr lang="en-GB" sz="1800" dirty="0"/>
              <a:t> clause. The evidence must be concise (wherever possible) and fully referenced.</a:t>
            </a:r>
          </a:p>
          <a:p>
            <a:pPr eaLnBrk="1" hangingPunct="1"/>
            <a:endParaRPr lang="en-GB" sz="1800" dirty="0"/>
          </a:p>
          <a:p>
            <a:pPr eaLnBrk="1" hangingPunct="1"/>
            <a:r>
              <a:rPr lang="en-GB" sz="1800" dirty="0"/>
              <a:t>Each assessor‘s evidence is cross examined among assessors.</a:t>
            </a:r>
          </a:p>
          <a:p>
            <a:pPr eaLnBrk="1" hangingPunct="1"/>
            <a:endParaRPr lang="en-GB" sz="1800" dirty="0"/>
          </a:p>
          <a:p>
            <a:pPr eaLnBrk="1" hangingPunct="1"/>
            <a:r>
              <a:rPr lang="en-GB" sz="1800" dirty="0"/>
              <a:t>Comments and requests for clarification are sent to the client. </a:t>
            </a:r>
          </a:p>
          <a:p>
            <a:pPr eaLnBrk="1" hangingPunct="1"/>
            <a:endParaRPr lang="en-GB" sz="1800" dirty="0"/>
          </a:p>
          <a:p>
            <a:pPr eaLnBrk="1" hangingPunct="1"/>
            <a:r>
              <a:rPr lang="en-GB" sz="1800" dirty="0"/>
              <a:t>The CB shall direct assessors in terms of quality, quantity and appropriateness of information to maintain consistency across reports and fisheries.</a:t>
            </a:r>
          </a:p>
          <a:p>
            <a:pPr eaLnBrk="1" hangingPunct="1"/>
            <a:endParaRPr lang="en-GB" sz="1800" dirty="0"/>
          </a:p>
          <a:p>
            <a:pPr eaLnBrk="1" hangingPunct="1"/>
            <a:r>
              <a:rPr lang="en-IE" sz="1800" dirty="0"/>
              <a:t>Confirm the validity of the information through Site Visit Verification.</a:t>
            </a:r>
          </a:p>
          <a:p>
            <a:pPr eaLnBrk="1" hangingPunct="1"/>
            <a:endParaRPr lang="en-IE" sz="1800" dirty="0"/>
          </a:p>
          <a:p>
            <a:pPr eaLnBrk="1" hangingPunct="1"/>
            <a:r>
              <a:rPr lang="en-GB" sz="1800" dirty="0"/>
              <a:t>Assessor shall follow the prescribed reporting format (i.e. Full Assessment Report Template) which the CB provides.</a:t>
            </a:r>
            <a:endParaRPr lang="en-IE" sz="1800" dirty="0"/>
          </a:p>
          <a:p>
            <a:pPr eaLnBrk="1" hangingPunct="1"/>
            <a:endParaRPr lang="en-IE" sz="1800" dirty="0"/>
          </a:p>
        </p:txBody>
      </p:sp>
      <p:sp>
        <p:nvSpPr>
          <p:cNvPr id="7" name="Title 1"/>
          <p:cNvSpPr>
            <a:spLocks noGrp="1"/>
          </p:cNvSpPr>
          <p:nvPr>
            <p:ph type="title"/>
          </p:nvPr>
        </p:nvSpPr>
        <p:spPr>
          <a:xfrm>
            <a:off x="457200" y="274638"/>
            <a:ext cx="8229600" cy="1143000"/>
          </a:xfrm>
        </p:spPr>
        <p:txBody>
          <a:bodyPr rtlCol="0">
            <a:normAutofit fontScale="90000"/>
          </a:bodyPr>
          <a:lstStyle/>
          <a:p>
            <a:pPr eaLnBrk="1" fontAlgn="auto" hangingPunct="1">
              <a:spcAft>
                <a:spcPts val="0"/>
              </a:spcAft>
              <a:defRPr/>
            </a:pPr>
            <a:r>
              <a:rPr lang="en-IE" sz="4000" b="1" dirty="0">
                <a:solidFill>
                  <a:srgbClr val="0000FF"/>
                </a:solidFill>
              </a:rPr>
              <a:t>Answering correctly the RFM Full Assessment Requirements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428625" y="1571625"/>
            <a:ext cx="8229600" cy="5097735"/>
          </a:xfrm>
        </p:spPr>
        <p:txBody>
          <a:bodyPr/>
          <a:lstStyle/>
          <a:p>
            <a:pPr algn="just" eaLnBrk="1" hangingPunct="1"/>
            <a:r>
              <a:rPr lang="en-GB" sz="2800" dirty="0"/>
              <a:t>The assessment should include an on site visit and meet with available stakeholders:</a:t>
            </a:r>
            <a:endParaRPr lang="en-IE" dirty="0"/>
          </a:p>
          <a:p>
            <a:pPr eaLnBrk="1" hangingPunct="1">
              <a:buFont typeface="Arial" pitchFamily="34" charset="0"/>
              <a:buNone/>
            </a:pPr>
            <a:endParaRPr lang="en-IE" sz="1400" dirty="0"/>
          </a:p>
          <a:p>
            <a:pPr lvl="1" eaLnBrk="1" hangingPunct="1"/>
            <a:r>
              <a:rPr lang="en-GB" sz="2400" dirty="0"/>
              <a:t>Client</a:t>
            </a:r>
          </a:p>
          <a:p>
            <a:pPr lvl="1" eaLnBrk="1" hangingPunct="1"/>
            <a:r>
              <a:rPr lang="en-GB" sz="2400" dirty="0"/>
              <a:t>Competent Management Authority</a:t>
            </a:r>
          </a:p>
          <a:p>
            <a:pPr lvl="1" eaLnBrk="1" hangingPunct="1"/>
            <a:r>
              <a:rPr lang="en-GB" sz="2400" dirty="0"/>
              <a:t>Enforcement Authorities</a:t>
            </a:r>
            <a:endParaRPr lang="en-IE" dirty="0"/>
          </a:p>
          <a:p>
            <a:pPr lvl="1" eaLnBrk="1" hangingPunct="1"/>
            <a:r>
              <a:rPr lang="en-GB" sz="2400" dirty="0"/>
              <a:t>Fishery Associations or representative groups</a:t>
            </a:r>
            <a:endParaRPr lang="en-IE" dirty="0"/>
          </a:p>
          <a:p>
            <a:pPr lvl="1" eaLnBrk="1" hangingPunct="1"/>
            <a:r>
              <a:rPr lang="en-GB" sz="2400" dirty="0"/>
              <a:t>Fishery Vessel owners / Fish Processors</a:t>
            </a:r>
            <a:endParaRPr lang="en-IE" dirty="0"/>
          </a:p>
          <a:p>
            <a:pPr lvl="1" eaLnBrk="1" hangingPunct="1"/>
            <a:r>
              <a:rPr lang="en-IE" sz="2400" dirty="0"/>
              <a:t>Any other organizations forming part of management processes</a:t>
            </a:r>
          </a:p>
          <a:p>
            <a:pPr lvl="1" eaLnBrk="1" hangingPunct="1"/>
            <a:r>
              <a:rPr lang="en-IE" sz="2400" dirty="0"/>
              <a:t>NGOs</a:t>
            </a:r>
          </a:p>
          <a:p>
            <a:pPr lvl="1" eaLnBrk="1" hangingPunct="1"/>
            <a:r>
              <a:rPr lang="en-IE" sz="2400" dirty="0"/>
              <a:t>Other stakeholders</a:t>
            </a:r>
            <a:endParaRPr lang="en-IE" dirty="0"/>
          </a:p>
          <a:p>
            <a:pPr eaLnBrk="1" hangingPunct="1"/>
            <a:endParaRPr lang="en-IE" dirty="0"/>
          </a:p>
        </p:txBody>
      </p:sp>
      <p:sp>
        <p:nvSpPr>
          <p:cNvPr id="7" name="Title 1"/>
          <p:cNvSpPr>
            <a:spLocks noGrp="1"/>
          </p:cNvSpPr>
          <p:nvPr>
            <p:ph type="title"/>
          </p:nvPr>
        </p:nvSpPr>
        <p:spPr/>
        <p:txBody>
          <a:bodyPr rtlCol="0">
            <a:normAutofit/>
          </a:bodyPr>
          <a:lstStyle/>
          <a:p>
            <a:pPr eaLnBrk="1" fontAlgn="auto" hangingPunct="1">
              <a:spcAft>
                <a:spcPts val="0"/>
              </a:spcAft>
              <a:defRPr/>
            </a:pPr>
            <a:r>
              <a:rPr lang="en-IE" sz="4000" b="1" dirty="0">
                <a:solidFill>
                  <a:srgbClr val="0000FF"/>
                </a:solidFill>
              </a:rPr>
              <a:t>Site Visits and stakeholders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428625" y="1571625"/>
            <a:ext cx="8229600" cy="5097735"/>
          </a:xfrm>
        </p:spPr>
        <p:txBody>
          <a:bodyPr/>
          <a:lstStyle/>
          <a:p>
            <a:pPr algn="just" eaLnBrk="1" hangingPunct="1"/>
            <a:r>
              <a:rPr lang="en-GB" sz="2800" dirty="0"/>
              <a:t>How long is the initial Stakeholder Registration period for?</a:t>
            </a:r>
          </a:p>
          <a:p>
            <a:pPr algn="just" eaLnBrk="1" hangingPunct="1"/>
            <a:endParaRPr lang="en-GB" sz="2800" dirty="0"/>
          </a:p>
          <a:p>
            <a:pPr algn="just" eaLnBrk="1" hangingPunct="1"/>
            <a:endParaRPr lang="en-GB" sz="2800" dirty="0"/>
          </a:p>
          <a:p>
            <a:pPr algn="just" eaLnBrk="1" hangingPunct="1"/>
            <a:r>
              <a:rPr lang="en-GB" sz="2800" dirty="0"/>
              <a:t>What is the Validation Assessment?</a:t>
            </a:r>
          </a:p>
          <a:p>
            <a:pPr algn="just" eaLnBrk="1" hangingPunct="1"/>
            <a:endParaRPr lang="en-GB" sz="2800" dirty="0"/>
          </a:p>
          <a:p>
            <a:pPr algn="just" eaLnBrk="1" hangingPunct="1"/>
            <a:endParaRPr lang="en-GB" sz="2800" dirty="0"/>
          </a:p>
          <a:p>
            <a:pPr algn="just" eaLnBrk="1" hangingPunct="1"/>
            <a:endParaRPr lang="en-GB" sz="2800" dirty="0"/>
          </a:p>
          <a:p>
            <a:pPr algn="just" eaLnBrk="1" hangingPunct="1"/>
            <a:r>
              <a:rPr lang="en-GB" sz="2800" dirty="0"/>
              <a:t>What Clauses are assessed during Full Assessment?</a:t>
            </a:r>
          </a:p>
          <a:p>
            <a:pPr algn="just" eaLnBrk="1" hangingPunct="1"/>
            <a:endParaRPr lang="en-GB" sz="2800" dirty="0"/>
          </a:p>
          <a:p>
            <a:pPr algn="just" eaLnBrk="1" hangingPunct="1"/>
            <a:endParaRPr lang="en-IE" dirty="0"/>
          </a:p>
          <a:p>
            <a:pPr eaLnBrk="1" hangingPunct="1"/>
            <a:endParaRPr lang="en-IE" dirty="0"/>
          </a:p>
        </p:txBody>
      </p:sp>
      <p:sp>
        <p:nvSpPr>
          <p:cNvPr id="7" name="Title 1"/>
          <p:cNvSpPr>
            <a:spLocks noGrp="1"/>
          </p:cNvSpPr>
          <p:nvPr>
            <p:ph type="title"/>
          </p:nvPr>
        </p:nvSpPr>
        <p:spPr>
          <a:xfrm>
            <a:off x="411457" y="-31960"/>
            <a:ext cx="8229600" cy="1143000"/>
          </a:xfrm>
        </p:spPr>
        <p:txBody>
          <a:bodyPr rtlCol="0">
            <a:normAutofit/>
          </a:bodyPr>
          <a:lstStyle/>
          <a:p>
            <a:pPr eaLnBrk="1" fontAlgn="auto" hangingPunct="1">
              <a:spcAft>
                <a:spcPts val="0"/>
              </a:spcAft>
              <a:defRPr/>
            </a:pPr>
            <a:r>
              <a:rPr lang="en-IE" sz="4000" b="1" dirty="0">
                <a:solidFill>
                  <a:srgbClr val="0000FF"/>
                </a:solidFill>
              </a:rPr>
              <a:t>Let’s recap..</a:t>
            </a:r>
          </a:p>
        </p:txBody>
      </p:sp>
    </p:spTree>
    <p:extLst>
      <p:ext uri="{BB962C8B-B14F-4D97-AF65-F5344CB8AC3E}">
        <p14:creationId xmlns:p14="http://schemas.microsoft.com/office/powerpoint/2010/main" val="3068660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endParaRPr lang="en-US">
              <a:latin typeface="Arial" charset="0"/>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36513" y="0"/>
            <a:ext cx="9180514" cy="6858000"/>
          </a:xfrm>
        </p:spPr>
      </p:pic>
      <p:sp>
        <p:nvSpPr>
          <p:cNvPr id="10" name="Rectangle 9"/>
          <p:cNvSpPr/>
          <p:nvPr/>
        </p:nvSpPr>
        <p:spPr>
          <a:xfrm>
            <a:off x="482304" y="4725144"/>
            <a:ext cx="7871604" cy="1656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50" dirty="0">
                <a:solidFill>
                  <a:schemeClr val="tx1"/>
                </a:solidFill>
              </a:rPr>
              <a:t>Scoring Process</a:t>
            </a:r>
            <a:endParaRPr lang="en-GB" sz="3000" dirty="0">
              <a:solidFill>
                <a:schemeClr val="tx1"/>
              </a:solidFill>
            </a:endParaRPr>
          </a:p>
        </p:txBody>
      </p:sp>
      <p:pic>
        <p:nvPicPr>
          <p:cNvPr id="7" name="Picture 6">
            <a:extLst>
              <a:ext uri="{FF2B5EF4-FFF2-40B4-BE49-F238E27FC236}">
                <a16:creationId xmlns:a16="http://schemas.microsoft.com/office/drawing/2014/main" id="{F21BB36F-9D5D-7048-BD79-D5DBF1C9D28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54424" y="274637"/>
            <a:ext cx="1459217" cy="1824021"/>
          </a:xfrm>
          <a:prstGeom prst="rect">
            <a:avLst/>
          </a:prstGeom>
        </p:spPr>
      </p:pic>
    </p:spTree>
    <p:extLst>
      <p:ext uri="{BB962C8B-B14F-4D97-AF65-F5344CB8AC3E}">
        <p14:creationId xmlns:p14="http://schemas.microsoft.com/office/powerpoint/2010/main" val="2885517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00FF"/>
                </a:solidFill>
              </a:rPr>
              <a:t>Scoring Framework </a:t>
            </a:r>
          </a:p>
        </p:txBody>
      </p:sp>
      <p:sp>
        <p:nvSpPr>
          <p:cNvPr id="3" name="Content Placeholder 2"/>
          <p:cNvSpPr>
            <a:spLocks noGrp="1"/>
          </p:cNvSpPr>
          <p:nvPr>
            <p:ph idx="1"/>
          </p:nvPr>
        </p:nvSpPr>
        <p:spPr/>
        <p:txBody>
          <a:bodyPr/>
          <a:lstStyle/>
          <a:p>
            <a:pPr algn="just"/>
            <a:r>
              <a:rPr lang="en-IE" sz="2800" b="1" dirty="0">
                <a:solidFill>
                  <a:srgbClr val="FF0000"/>
                </a:solidFill>
              </a:rPr>
              <a:t>Critical Non-Conformance. </a:t>
            </a:r>
          </a:p>
          <a:p>
            <a:pPr algn="just"/>
            <a:endParaRPr lang="en-IE" sz="2800" b="1" dirty="0">
              <a:solidFill>
                <a:srgbClr val="FF0000"/>
              </a:solidFill>
            </a:endParaRPr>
          </a:p>
          <a:p>
            <a:pPr algn="just"/>
            <a:r>
              <a:rPr lang="en-IE" sz="2800" b="1" dirty="0">
                <a:solidFill>
                  <a:schemeClr val="accent6">
                    <a:lumMod val="75000"/>
                  </a:schemeClr>
                </a:solidFill>
              </a:rPr>
              <a:t>Major Non-Conformance level.</a:t>
            </a:r>
          </a:p>
          <a:p>
            <a:pPr algn="just"/>
            <a:endParaRPr lang="en-IE" sz="2800" b="1" dirty="0">
              <a:solidFill>
                <a:schemeClr val="accent6">
                  <a:lumMod val="75000"/>
                </a:schemeClr>
              </a:solidFill>
            </a:endParaRPr>
          </a:p>
          <a:p>
            <a:pPr algn="just"/>
            <a:r>
              <a:rPr lang="en-IE" sz="2800" b="1" dirty="0">
                <a:solidFill>
                  <a:srgbClr val="CCCC00"/>
                </a:solidFill>
              </a:rPr>
              <a:t>Minor Non-Conformance level.</a:t>
            </a:r>
          </a:p>
          <a:p>
            <a:pPr algn="just"/>
            <a:endParaRPr lang="en-IE" sz="2800" b="1" dirty="0">
              <a:solidFill>
                <a:srgbClr val="CCCC00"/>
              </a:solidFill>
            </a:endParaRPr>
          </a:p>
          <a:p>
            <a:pPr algn="just"/>
            <a:r>
              <a:rPr lang="en-IE" sz="2800" b="1" dirty="0">
                <a:solidFill>
                  <a:srgbClr val="009900"/>
                </a:solidFill>
              </a:rPr>
              <a:t>Full Conformance.</a:t>
            </a:r>
            <a:endParaRPr lang="en-IE" sz="2800" b="1" dirty="0">
              <a:solidFill>
                <a:srgbClr val="CCCC00"/>
              </a:solidFill>
            </a:endParaRPr>
          </a:p>
          <a:p>
            <a:pPr algn="just"/>
            <a:endParaRPr lang="en-IE" sz="2800" b="1" dirty="0">
              <a:solidFill>
                <a:schemeClr val="accent6">
                  <a:lumMod val="75000"/>
                </a:schemeClr>
              </a:solidFill>
            </a:endParaRPr>
          </a:p>
          <a:p>
            <a:pPr algn="just"/>
            <a:endParaRPr lang="en-GB" sz="2800"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00FF"/>
                </a:solidFill>
              </a:rPr>
              <a:t>Scoring Framework explained</a:t>
            </a:r>
          </a:p>
        </p:txBody>
      </p:sp>
      <p:sp>
        <p:nvSpPr>
          <p:cNvPr id="3" name="Content Placeholder 2"/>
          <p:cNvSpPr>
            <a:spLocks noGrp="1"/>
          </p:cNvSpPr>
          <p:nvPr>
            <p:ph idx="1"/>
          </p:nvPr>
        </p:nvSpPr>
        <p:spPr>
          <a:xfrm>
            <a:off x="502920" y="1453070"/>
            <a:ext cx="8229600" cy="4525963"/>
          </a:xfrm>
        </p:spPr>
        <p:txBody>
          <a:bodyPr/>
          <a:lstStyle/>
          <a:p>
            <a:pPr algn="just"/>
            <a:r>
              <a:rPr lang="en-IE" sz="2400" b="1" dirty="0">
                <a:solidFill>
                  <a:srgbClr val="FF0000"/>
                </a:solidFill>
              </a:rPr>
              <a:t>Critical Non-Conformance </a:t>
            </a:r>
          </a:p>
          <a:p>
            <a:pPr algn="just"/>
            <a:endParaRPr lang="en-IE" sz="2400" b="1" dirty="0">
              <a:solidFill>
                <a:srgbClr val="FF0000"/>
              </a:solidFill>
            </a:endParaRPr>
          </a:p>
          <a:p>
            <a:pPr marL="0" indent="0" algn="just">
              <a:buNone/>
            </a:pPr>
            <a:r>
              <a:rPr lang="en-US" sz="2400" dirty="0"/>
              <a:t>Information/evidence is </a:t>
            </a:r>
            <a:r>
              <a:rPr lang="en-US" sz="2400" b="1" dirty="0"/>
              <a:t>completely absent or contradictive to demonstrate conformance to a clause</a:t>
            </a:r>
            <a:r>
              <a:rPr lang="en-US" sz="2400" dirty="0"/>
              <a:t>. In these cases, a critical non-conformance is assigned. A critical non-conformance will stop the assessment (</a:t>
            </a:r>
            <a:r>
              <a:rPr lang="en-US" sz="2400" b="1" dirty="0"/>
              <a:t>applicant will not reach the next stage towards certification, the Peer Review stage), unless </a:t>
            </a:r>
            <a:r>
              <a:rPr lang="en-US" sz="2400" dirty="0"/>
              <a:t>the applicant (and collaborating fisheries management organization) is able to provide information/evidence that demonstrates higher conformance of the fishery than initially assessed.</a:t>
            </a:r>
            <a:endParaRPr lang="en-GB" sz="2400"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00FF"/>
                </a:solidFill>
              </a:rPr>
              <a:t>Scoring Framework</a:t>
            </a:r>
          </a:p>
        </p:txBody>
      </p:sp>
      <p:sp>
        <p:nvSpPr>
          <p:cNvPr id="3" name="Content Placeholder 2"/>
          <p:cNvSpPr>
            <a:spLocks noGrp="1"/>
          </p:cNvSpPr>
          <p:nvPr>
            <p:ph idx="1"/>
          </p:nvPr>
        </p:nvSpPr>
        <p:spPr>
          <a:xfrm>
            <a:off x="457200" y="1600200"/>
            <a:ext cx="8229600" cy="4925144"/>
          </a:xfrm>
        </p:spPr>
        <p:txBody>
          <a:bodyPr>
            <a:normAutofit fontScale="92500" lnSpcReduction="10000"/>
          </a:bodyPr>
          <a:lstStyle/>
          <a:p>
            <a:pPr algn="just"/>
            <a:r>
              <a:rPr lang="en-IE" b="1" dirty="0">
                <a:solidFill>
                  <a:schemeClr val="accent6">
                    <a:lumMod val="75000"/>
                  </a:schemeClr>
                </a:solidFill>
              </a:rPr>
              <a:t>Major Non-Conformance  </a:t>
            </a:r>
          </a:p>
          <a:p>
            <a:pPr algn="just"/>
            <a:endParaRPr lang="en-IE" b="1" dirty="0">
              <a:solidFill>
                <a:schemeClr val="accent6">
                  <a:lumMod val="75000"/>
                </a:schemeClr>
              </a:solidFill>
            </a:endParaRPr>
          </a:p>
          <a:p>
            <a:pPr marL="0" indent="0" algn="just">
              <a:buNone/>
            </a:pPr>
            <a:r>
              <a:rPr lang="en-US" b="1" dirty="0"/>
              <a:t>Information/evidence is limited </a:t>
            </a:r>
            <a:r>
              <a:rPr lang="en-US" dirty="0"/>
              <a:t>to demonstrate conformance to a clause. In these cases, a major improvement is needed to achieve full conformance. </a:t>
            </a:r>
            <a:r>
              <a:rPr lang="en-US" b="1" dirty="0"/>
              <a:t>If more than one major non-conformances is found in any of the Key Components (A-D for V2), assessment stops </a:t>
            </a:r>
            <a:r>
              <a:rPr lang="en-US" dirty="0"/>
              <a:t>(applicant will not reach the next stage towards certification, the Peer Review stage) until evidence is made available to show a better conformity level</a:t>
            </a:r>
            <a:endParaRPr lang="en-GB"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00FF"/>
                </a:solidFill>
              </a:rPr>
              <a:t>Scoring Framework</a:t>
            </a:r>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algn="just"/>
            <a:r>
              <a:rPr lang="en-IE" b="1" dirty="0">
                <a:solidFill>
                  <a:srgbClr val="CCCC00"/>
                </a:solidFill>
              </a:rPr>
              <a:t>Minor Non-Conformance</a:t>
            </a:r>
          </a:p>
          <a:p>
            <a:pPr marL="0" indent="0" algn="just">
              <a:buNone/>
            </a:pPr>
            <a:r>
              <a:rPr lang="en-US" b="1" dirty="0"/>
              <a:t>Information/evidence is broadly available </a:t>
            </a:r>
            <a:r>
              <a:rPr lang="en-US" dirty="0"/>
              <a:t>to demonstrate conformance to a clause although there are limited gaps in information that, if available, could clarify aspects of conformance and allow the assessment team to assign a higher conformance level. </a:t>
            </a:r>
            <a:r>
              <a:rPr lang="en-US" b="1" dirty="0"/>
              <a:t>If more than three minor non-conformances are found in any of the Key Components (A-D), assessment stops </a:t>
            </a:r>
            <a:r>
              <a:rPr lang="en-US" dirty="0"/>
              <a:t>(applicant will not reach the next stage towards certification, the Peer Review stage) until evidence is made available to show a better conformity level </a:t>
            </a:r>
            <a:endParaRPr lang="en-GB"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00FF"/>
                </a:solidFill>
              </a:rPr>
              <a:t>The RFM Standard Remit</a:t>
            </a:r>
          </a:p>
        </p:txBody>
      </p:sp>
      <p:sp>
        <p:nvSpPr>
          <p:cNvPr id="3" name="Content Placeholder 2"/>
          <p:cNvSpPr>
            <a:spLocks noGrp="1"/>
          </p:cNvSpPr>
          <p:nvPr>
            <p:ph idx="1"/>
          </p:nvPr>
        </p:nvSpPr>
        <p:spPr/>
        <p:txBody>
          <a:bodyPr/>
          <a:lstStyle/>
          <a:p>
            <a:pPr marL="0" indent="0">
              <a:buNone/>
            </a:pPr>
            <a:r>
              <a:rPr lang="en-IE" sz="2400" b="1" dirty="0"/>
              <a:t> </a:t>
            </a:r>
            <a:endParaRPr lang="en-GB" sz="2400" dirty="0"/>
          </a:p>
          <a:p>
            <a:pPr marL="0" indent="0">
              <a:buNone/>
            </a:pPr>
            <a:r>
              <a:rPr lang="en-IE" sz="2400" dirty="0"/>
              <a:t>The RFM Program entails at its core:</a:t>
            </a:r>
            <a:endParaRPr lang="en-GB" sz="2400" dirty="0"/>
          </a:p>
          <a:p>
            <a:endParaRPr lang="en-GB" sz="2400" dirty="0"/>
          </a:p>
          <a:p>
            <a:pPr marL="0" indent="0" algn="just">
              <a:buNone/>
            </a:pPr>
            <a:r>
              <a:rPr lang="en-IE" sz="2400" b="1" i="1" dirty="0"/>
              <a:t>Responsible Fisheries Management, including enhancement practices (but excluding full cycle aquaculture), up to the point of landing, with the main objective being the biological sustainability of the “stock under consideration”, with consideration for conservation, biodiversity and ecosystem integrity; and due regard to social responsibility and the economic viability of the fishery</a:t>
            </a:r>
            <a:r>
              <a:rPr lang="en-IE" sz="2400" b="1" dirty="0"/>
              <a:t>.</a:t>
            </a:r>
            <a:endParaRPr lang="en-GB" sz="2400" b="1" dirty="0"/>
          </a:p>
          <a:p>
            <a:endParaRPr lang="en-GB" sz="1800" dirty="0"/>
          </a:p>
        </p:txBody>
      </p:sp>
    </p:spTree>
    <p:extLst>
      <p:ext uri="{BB962C8B-B14F-4D97-AF65-F5344CB8AC3E}">
        <p14:creationId xmlns:p14="http://schemas.microsoft.com/office/powerpoint/2010/main" val="3393931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00FF"/>
                </a:solidFill>
              </a:rPr>
              <a:t>Scoring Framework</a:t>
            </a:r>
          </a:p>
        </p:txBody>
      </p:sp>
      <p:sp>
        <p:nvSpPr>
          <p:cNvPr id="3" name="Content Placeholder 2"/>
          <p:cNvSpPr>
            <a:spLocks noGrp="1"/>
          </p:cNvSpPr>
          <p:nvPr>
            <p:ph idx="1"/>
          </p:nvPr>
        </p:nvSpPr>
        <p:spPr>
          <a:xfrm>
            <a:off x="457200" y="1600200"/>
            <a:ext cx="8229600" cy="5257800"/>
          </a:xfrm>
        </p:spPr>
        <p:txBody>
          <a:bodyPr>
            <a:normAutofit/>
          </a:bodyPr>
          <a:lstStyle/>
          <a:p>
            <a:pPr algn="just"/>
            <a:r>
              <a:rPr lang="en-IE" b="1" dirty="0">
                <a:solidFill>
                  <a:srgbClr val="009900"/>
                </a:solidFill>
              </a:rPr>
              <a:t>Full Conformance</a:t>
            </a:r>
          </a:p>
          <a:p>
            <a:pPr algn="just"/>
            <a:endParaRPr lang="en-IE" b="1" dirty="0">
              <a:solidFill>
                <a:srgbClr val="009900"/>
              </a:solidFill>
            </a:endParaRPr>
          </a:p>
          <a:p>
            <a:r>
              <a:rPr lang="en-US" b="1" dirty="0"/>
              <a:t>Sufficient information/evidence is available </a:t>
            </a:r>
            <a:r>
              <a:rPr lang="en-US" dirty="0"/>
              <a:t>to demonstrate full conformance to a clause. In these cases a full conformance is assigned. Sufficient evidence is that which allows objective determination by the assessment team that a fishery fully complies with a given clause in the Alaska RFM Fisheries Standards.</a:t>
            </a:r>
            <a:endParaRPr lang="en-GB"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a:bodyPr>
          <a:lstStyle/>
          <a:p>
            <a:r>
              <a:rPr lang="en-IE" sz="3200" b="1" dirty="0">
                <a:solidFill>
                  <a:srgbClr val="0000FF"/>
                </a:solidFill>
              </a:rPr>
              <a:t>A note on the processes indicating </a:t>
            </a:r>
            <a:br>
              <a:rPr lang="en-IE" sz="3200" b="1" dirty="0">
                <a:solidFill>
                  <a:srgbClr val="0000FF"/>
                </a:solidFill>
              </a:rPr>
            </a:br>
            <a:r>
              <a:rPr lang="en-IE" sz="3200" b="1" dirty="0">
                <a:solidFill>
                  <a:srgbClr val="0000FF"/>
                </a:solidFill>
              </a:rPr>
              <a:t>Responsible Fisheries Management</a:t>
            </a:r>
            <a:endParaRPr lang="en-GB" sz="3200" dirty="0">
              <a:solidFill>
                <a:srgbClr val="0000FF"/>
              </a:solidFill>
            </a:endParaRPr>
          </a:p>
        </p:txBody>
      </p:sp>
      <p:sp>
        <p:nvSpPr>
          <p:cNvPr id="3" name="Content Placeholder 2"/>
          <p:cNvSpPr>
            <a:spLocks noGrp="1"/>
          </p:cNvSpPr>
          <p:nvPr>
            <p:ph idx="1"/>
          </p:nvPr>
        </p:nvSpPr>
        <p:spPr>
          <a:xfrm>
            <a:off x="467544" y="1296144"/>
            <a:ext cx="8229600" cy="6021288"/>
          </a:xfrm>
        </p:spPr>
        <p:txBody>
          <a:bodyPr>
            <a:normAutofit fontScale="55000" lnSpcReduction="20000"/>
          </a:bodyPr>
          <a:lstStyle/>
          <a:p>
            <a:pPr>
              <a:buNone/>
            </a:pPr>
            <a:r>
              <a:rPr lang="en-IE" b="1" dirty="0"/>
              <a:t> </a:t>
            </a:r>
            <a:endParaRPr lang="en-GB" sz="4500" dirty="0">
              <a:latin typeface="Calibri" pitchFamily="34" charset="0"/>
              <a:cs typeface="Calibri" pitchFamily="34" charset="0"/>
            </a:endParaRPr>
          </a:p>
          <a:p>
            <a:pPr algn="just"/>
            <a:r>
              <a:rPr lang="en-IE" sz="4500" dirty="0">
                <a:latin typeface="Calibri" pitchFamily="34" charset="0"/>
                <a:cs typeface="Calibri" pitchFamily="34" charset="0"/>
              </a:rPr>
              <a:t>Within RFM certification,  </a:t>
            </a:r>
            <a:r>
              <a:rPr lang="en-IE" sz="4500" b="1" dirty="0">
                <a:latin typeface="Calibri" pitchFamily="34" charset="0"/>
                <a:cs typeface="Calibri" pitchFamily="34" charset="0"/>
              </a:rPr>
              <a:t>actions</a:t>
            </a:r>
            <a:r>
              <a:rPr lang="en-IE" sz="4500" dirty="0">
                <a:latin typeface="Calibri" pitchFamily="34" charset="0"/>
                <a:cs typeface="Calibri" pitchFamily="34" charset="0"/>
              </a:rPr>
              <a:t> taken by the RFM organizations </a:t>
            </a:r>
            <a:r>
              <a:rPr lang="en-IE" sz="4500" b="1" dirty="0">
                <a:latin typeface="Calibri" pitchFamily="34" charset="0"/>
                <a:cs typeface="Calibri" pitchFamily="34" charset="0"/>
              </a:rPr>
              <a:t>to gather information on and/or address a given issue are taken into account</a:t>
            </a:r>
            <a:r>
              <a:rPr lang="en-IE" sz="4500" dirty="0">
                <a:latin typeface="Calibri" pitchFamily="34" charset="0"/>
                <a:cs typeface="Calibri" pitchFamily="34" charset="0"/>
              </a:rPr>
              <a:t> and may positively influence the scoring of clauses in addition to the general scoring framework. </a:t>
            </a:r>
          </a:p>
          <a:p>
            <a:pPr algn="just"/>
            <a:endParaRPr lang="en-IE" sz="4500" dirty="0">
              <a:latin typeface="Calibri" pitchFamily="34" charset="0"/>
              <a:cs typeface="Calibri" pitchFamily="34" charset="0"/>
            </a:endParaRPr>
          </a:p>
          <a:p>
            <a:pPr algn="just"/>
            <a:r>
              <a:rPr lang="en-IE" sz="4500" dirty="0">
                <a:latin typeface="Calibri" pitchFamily="34" charset="0"/>
                <a:cs typeface="Calibri" pitchFamily="34" charset="0"/>
              </a:rPr>
              <a:t>A concrete and verifiable process (i.e. the ongoing studies, trials and processes necessary to develop an effective bycatch excluder device or; the restructuring of an observer program designed to improve the overall data needed by fisheries managers to fully appreciate the impacts of a given fishery on target/non target species) leading in the reasonably close future to improvements in the fishery may lead the Assessment Team in granting a “higher” Conformity Level than it would be the case if such process/action was not taking place.</a:t>
            </a:r>
            <a:endParaRPr lang="en-GB" sz="4500" dirty="0">
              <a:latin typeface="Calibri" pitchFamily="34" charset="0"/>
              <a:cs typeface="Calibri" pitchFamily="34"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564904"/>
            <a:ext cx="8424936" cy="1440160"/>
          </a:xfrm>
        </p:spPr>
        <p:txBody>
          <a:bodyPr>
            <a:noAutofit/>
          </a:bodyPr>
          <a:lstStyle/>
          <a:p>
            <a:r>
              <a:rPr lang="en-IE" sz="4000" b="1" dirty="0">
                <a:solidFill>
                  <a:srgbClr val="0000FF"/>
                </a:solidFill>
              </a:rPr>
              <a:t>Scoring (supporting) clauses in the RFM Scheme</a:t>
            </a:r>
            <a:endParaRPr lang="en-GB" sz="4000" dirty="0">
              <a:solidFill>
                <a:srgbClr val="0000FF"/>
              </a:solidFill>
            </a:endParaRPr>
          </a:p>
        </p:txBody>
      </p:sp>
    </p:spTree>
    <p:extLst>
      <p:ext uri="{BB962C8B-B14F-4D97-AF65-F5344CB8AC3E}">
        <p14:creationId xmlns:p14="http://schemas.microsoft.com/office/powerpoint/2010/main" val="51913988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856984" cy="1143000"/>
          </a:xfrm>
        </p:spPr>
        <p:txBody>
          <a:bodyPr>
            <a:normAutofit fontScale="90000"/>
          </a:bodyPr>
          <a:lstStyle/>
          <a:p>
            <a:r>
              <a:rPr lang="en-IE" sz="3600" b="1" dirty="0">
                <a:solidFill>
                  <a:srgbClr val="0000FF"/>
                </a:solidFill>
              </a:rPr>
              <a:t>RFM Scoring Mechanism/Principle</a:t>
            </a:r>
            <a:br>
              <a:rPr lang="en-IE" sz="3600" b="1" dirty="0">
                <a:solidFill>
                  <a:srgbClr val="0000FF"/>
                </a:solidFill>
              </a:rPr>
            </a:br>
            <a:r>
              <a:rPr lang="en-IE" sz="3600" b="1" dirty="0">
                <a:solidFill>
                  <a:srgbClr val="0000FF"/>
                </a:solidFill>
              </a:rPr>
              <a:t>(Same for V1.3 and V2.0 but more refined in V2)</a:t>
            </a:r>
            <a:endParaRPr lang="en-GB" sz="3600" dirty="0">
              <a:solidFill>
                <a:srgbClr val="0000FF"/>
              </a:solidFill>
            </a:endParaRPr>
          </a:p>
        </p:txBody>
      </p:sp>
      <p:sp>
        <p:nvSpPr>
          <p:cNvPr id="3" name="Content Placeholder 2"/>
          <p:cNvSpPr>
            <a:spLocks noGrp="1"/>
          </p:cNvSpPr>
          <p:nvPr>
            <p:ph idx="1"/>
          </p:nvPr>
        </p:nvSpPr>
        <p:spPr>
          <a:xfrm>
            <a:off x="467544" y="980728"/>
            <a:ext cx="8229600" cy="5715000"/>
          </a:xfrm>
        </p:spPr>
        <p:txBody>
          <a:bodyPr>
            <a:normAutofit lnSpcReduction="10000"/>
          </a:bodyPr>
          <a:lstStyle/>
          <a:p>
            <a:pPr>
              <a:buNone/>
            </a:pPr>
            <a:r>
              <a:rPr lang="en-IE" sz="1800" b="1" dirty="0"/>
              <a:t> </a:t>
            </a:r>
            <a:endParaRPr lang="en-GB" dirty="0">
              <a:latin typeface="Calibri" pitchFamily="34" charset="0"/>
              <a:cs typeface="Calibri" pitchFamily="34" charset="0"/>
            </a:endParaRPr>
          </a:p>
          <a:p>
            <a:pPr algn="just"/>
            <a:endParaRPr lang="en-GB" dirty="0">
              <a:latin typeface="Calibri" pitchFamily="34" charset="0"/>
              <a:cs typeface="Calibri" pitchFamily="34" charset="0"/>
            </a:endParaRPr>
          </a:p>
          <a:p>
            <a:pPr algn="just"/>
            <a:r>
              <a:rPr lang="en-US" sz="2400" dirty="0"/>
              <a:t>Scoring is based on a systematic approach to the assessment of the fishery against each clause using a series of Evaluation Parameters (EPs): Process, Current Status &amp; Effectiveness, and Evidence Basis.</a:t>
            </a:r>
            <a:r>
              <a:rPr lang="en-US" sz="2400" b="1" dirty="0"/>
              <a:t> </a:t>
            </a:r>
          </a:p>
          <a:p>
            <a:pPr algn="just"/>
            <a:endParaRPr lang="en-US" sz="2400" b="1" dirty="0"/>
          </a:p>
          <a:p>
            <a:pPr algn="just"/>
            <a:r>
              <a:rPr lang="en-US" sz="2400" dirty="0"/>
              <a:t>These EPs  are considered to be of </a:t>
            </a:r>
            <a:r>
              <a:rPr lang="en-US" sz="2400" b="1" dirty="0"/>
              <a:t>equal importance</a:t>
            </a:r>
            <a:r>
              <a:rPr lang="en-US" sz="2400" dirty="0"/>
              <a:t>. </a:t>
            </a:r>
          </a:p>
          <a:p>
            <a:pPr algn="just"/>
            <a:endParaRPr lang="en-US" sz="2400" dirty="0"/>
          </a:p>
          <a:p>
            <a:pPr algn="just"/>
            <a:r>
              <a:rPr lang="en-GB" sz="2400" b="1" dirty="0">
                <a:cs typeface="Calibri" pitchFamily="34" charset="0"/>
              </a:rPr>
              <a:t>At least 3 </a:t>
            </a:r>
            <a:r>
              <a:rPr lang="en-GB" sz="2400" dirty="0">
                <a:cs typeface="Calibri" pitchFamily="34" charset="0"/>
              </a:rPr>
              <a:t>Evaluation Parameters </a:t>
            </a:r>
            <a:r>
              <a:rPr lang="en-GB" sz="2400" b="1" dirty="0">
                <a:cs typeface="Calibri" pitchFamily="34" charset="0"/>
              </a:rPr>
              <a:t>(EPs) per clause </a:t>
            </a:r>
            <a:r>
              <a:rPr lang="en-GB" sz="2400" dirty="0">
                <a:cs typeface="Calibri" pitchFamily="34" charset="0"/>
              </a:rPr>
              <a:t>(e.g. process, current status/effectiveness, evidence basis).</a:t>
            </a:r>
          </a:p>
          <a:p>
            <a:pPr algn="just"/>
            <a:endParaRPr lang="en-GB" sz="2400" dirty="0">
              <a:cs typeface="Calibri" pitchFamily="34" charset="0"/>
            </a:endParaRPr>
          </a:p>
          <a:p>
            <a:pPr algn="just"/>
            <a:r>
              <a:rPr lang="en-GB" sz="2400" b="1" dirty="0">
                <a:cs typeface="Calibri" pitchFamily="34" charset="0"/>
              </a:rPr>
              <a:t>ALL</a:t>
            </a:r>
            <a:r>
              <a:rPr lang="en-GB" sz="2400" dirty="0">
                <a:cs typeface="Calibri" pitchFamily="34" charset="0"/>
              </a:rPr>
              <a:t> Evaluation Parameters (EPs) must be met for </a:t>
            </a:r>
            <a:r>
              <a:rPr lang="en-GB" sz="2400" b="1" dirty="0">
                <a:cs typeface="Calibri" pitchFamily="34" charset="0"/>
              </a:rPr>
              <a:t>Full Conformance</a:t>
            </a:r>
            <a:r>
              <a:rPr lang="en-GB" sz="2400" dirty="0">
                <a:cs typeface="Calibri" pitchFamily="34" charset="0"/>
              </a:rPr>
              <a:t>.</a:t>
            </a:r>
          </a:p>
          <a:p>
            <a:pPr marL="0" indent="0" algn="just">
              <a:buNone/>
            </a:pPr>
            <a:endParaRPr lang="en-GB" dirty="0">
              <a:latin typeface="Calibri" pitchFamily="34" charset="0"/>
              <a:cs typeface="Calibri" pitchFamily="34" charset="0"/>
            </a:endParaRPr>
          </a:p>
          <a:p>
            <a:pPr algn="just"/>
            <a:endParaRPr lang="en-GB" dirty="0">
              <a:latin typeface="Calibri" pitchFamily="34" charset="0"/>
              <a:cs typeface="Calibri" pitchFamily="34" charset="0"/>
            </a:endParaRPr>
          </a:p>
          <a:p>
            <a:pPr algn="just"/>
            <a:endParaRPr lang="en-GB" dirty="0">
              <a:latin typeface="Calibri" pitchFamily="34" charset="0"/>
              <a:cs typeface="Calibri" pitchFamily="34" charset="0"/>
            </a:endParaRPr>
          </a:p>
        </p:txBody>
      </p:sp>
    </p:spTree>
    <p:extLst>
      <p:ext uri="{BB962C8B-B14F-4D97-AF65-F5344CB8AC3E}">
        <p14:creationId xmlns:p14="http://schemas.microsoft.com/office/powerpoint/2010/main" val="266827747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a:bodyPr>
          <a:lstStyle/>
          <a:p>
            <a:r>
              <a:rPr lang="en-IE" sz="3600" b="1" dirty="0">
                <a:solidFill>
                  <a:srgbClr val="0000FF"/>
                </a:solidFill>
              </a:rPr>
              <a:t>RFM Scoring Guidelines</a:t>
            </a:r>
            <a:endParaRPr lang="en-GB" sz="3600" dirty="0">
              <a:solidFill>
                <a:srgbClr val="0000FF"/>
              </a:solidFill>
            </a:endParaRPr>
          </a:p>
        </p:txBody>
      </p:sp>
      <p:sp>
        <p:nvSpPr>
          <p:cNvPr id="3" name="Content Placeholder 2"/>
          <p:cNvSpPr>
            <a:spLocks noGrp="1"/>
          </p:cNvSpPr>
          <p:nvPr>
            <p:ph idx="1"/>
          </p:nvPr>
        </p:nvSpPr>
        <p:spPr>
          <a:xfrm>
            <a:off x="467544" y="980728"/>
            <a:ext cx="8229600" cy="5715000"/>
          </a:xfrm>
        </p:spPr>
        <p:txBody>
          <a:bodyPr>
            <a:normAutofit fontScale="92500" lnSpcReduction="20000"/>
          </a:bodyPr>
          <a:lstStyle/>
          <a:p>
            <a:pPr>
              <a:buNone/>
            </a:pPr>
            <a:r>
              <a:rPr lang="en-IE" sz="1800" b="1" dirty="0"/>
              <a:t> </a:t>
            </a:r>
            <a:endParaRPr lang="en-GB" dirty="0">
              <a:latin typeface="Calibri" pitchFamily="34" charset="0"/>
              <a:cs typeface="Calibri" pitchFamily="34" charset="0"/>
            </a:endParaRPr>
          </a:p>
          <a:p>
            <a:pPr algn="just"/>
            <a:endParaRPr lang="en-GB" dirty="0">
              <a:latin typeface="Calibri" pitchFamily="34" charset="0"/>
              <a:cs typeface="Calibri" pitchFamily="34" charset="0"/>
            </a:endParaRPr>
          </a:p>
          <a:p>
            <a:pPr marL="0" indent="0">
              <a:buNone/>
            </a:pPr>
            <a:r>
              <a:rPr lang="en-US" dirty="0"/>
              <a:t>Assessment Teams will follow these guidelines when scoring a clause:</a:t>
            </a:r>
            <a:endParaRPr lang="en-GB" dirty="0"/>
          </a:p>
          <a:p>
            <a:pPr marL="0" indent="0">
              <a:buNone/>
            </a:pPr>
            <a:endParaRPr lang="en-GB" dirty="0"/>
          </a:p>
          <a:p>
            <a:pPr lvl="0"/>
            <a:r>
              <a:rPr lang="en-US" b="1" dirty="0">
                <a:solidFill>
                  <a:srgbClr val="00B050"/>
                </a:solidFill>
              </a:rPr>
              <a:t>If all EPs are satisfied, the clause is scored with a Full Conformance.</a:t>
            </a:r>
            <a:endParaRPr lang="en-GB" dirty="0">
              <a:solidFill>
                <a:srgbClr val="00B050"/>
              </a:solidFill>
            </a:endParaRPr>
          </a:p>
          <a:p>
            <a:pPr lvl="0"/>
            <a:r>
              <a:rPr lang="en-US" b="1" dirty="0">
                <a:solidFill>
                  <a:srgbClr val="FFC000"/>
                </a:solidFill>
              </a:rPr>
              <a:t>If one EP (i.e., any) is not satisfied, the clause is scored with a Minor Non-Conformance.</a:t>
            </a:r>
            <a:endParaRPr lang="en-GB" dirty="0">
              <a:solidFill>
                <a:srgbClr val="FFC000"/>
              </a:solidFill>
            </a:endParaRPr>
          </a:p>
          <a:p>
            <a:pPr lvl="0"/>
            <a:r>
              <a:rPr lang="en-US" b="1" dirty="0">
                <a:solidFill>
                  <a:srgbClr val="FF0000"/>
                </a:solidFill>
              </a:rPr>
              <a:t>If two EPs (i.e., any) are not satisfied, the clause is scored with a Major Non-Conformance.</a:t>
            </a:r>
            <a:endParaRPr lang="en-GB" dirty="0">
              <a:solidFill>
                <a:srgbClr val="FF0000"/>
              </a:solidFill>
            </a:endParaRPr>
          </a:p>
          <a:p>
            <a:pPr lvl="0"/>
            <a:r>
              <a:rPr lang="en-US" b="1" dirty="0">
                <a:solidFill>
                  <a:schemeClr val="accent6">
                    <a:lumMod val="50000"/>
                  </a:schemeClr>
                </a:solidFill>
              </a:rPr>
              <a:t>If three or more EPs (i.e., any) are not satisfied, the clause is scored with a Critical Non-Conformance.</a:t>
            </a:r>
            <a:endParaRPr lang="en-GB" dirty="0">
              <a:solidFill>
                <a:schemeClr val="accent6">
                  <a:lumMod val="50000"/>
                </a:schemeClr>
              </a:solidFill>
            </a:endParaRPr>
          </a:p>
          <a:p>
            <a:pPr algn="just"/>
            <a:endParaRPr lang="en-GB" dirty="0">
              <a:latin typeface="Calibri" pitchFamily="34" charset="0"/>
              <a:cs typeface="Calibri" pitchFamily="34" charset="0"/>
            </a:endParaRPr>
          </a:p>
          <a:p>
            <a:pPr algn="just"/>
            <a:endParaRPr lang="en-GB" dirty="0">
              <a:latin typeface="Calibri" pitchFamily="34" charset="0"/>
              <a:cs typeface="Calibri" pitchFamily="34" charset="0"/>
            </a:endParaRPr>
          </a:p>
          <a:p>
            <a:pPr algn="just"/>
            <a:endParaRPr lang="en-GB" dirty="0">
              <a:latin typeface="Calibri" pitchFamily="34" charset="0"/>
              <a:cs typeface="Calibri" pitchFamily="34" charset="0"/>
            </a:endParaRPr>
          </a:p>
        </p:txBody>
      </p:sp>
    </p:spTree>
    <p:extLst>
      <p:ext uri="{BB962C8B-B14F-4D97-AF65-F5344CB8AC3E}">
        <p14:creationId xmlns:p14="http://schemas.microsoft.com/office/powerpoint/2010/main" val="154531756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a:bodyPr>
          <a:lstStyle/>
          <a:p>
            <a:r>
              <a:rPr lang="en-IE" sz="3600" b="1" dirty="0">
                <a:solidFill>
                  <a:srgbClr val="0000FF"/>
                </a:solidFill>
              </a:rPr>
              <a:t>Evaluation Parameters – Scoring Guidance</a:t>
            </a:r>
            <a:endParaRPr lang="en-GB" sz="3600" dirty="0">
              <a:solidFill>
                <a:srgbClr val="0000FF"/>
              </a:solidFill>
            </a:endParaRPr>
          </a:p>
        </p:txBody>
      </p:sp>
      <p:sp>
        <p:nvSpPr>
          <p:cNvPr id="3" name="Content Placeholder 2"/>
          <p:cNvSpPr>
            <a:spLocks noGrp="1"/>
          </p:cNvSpPr>
          <p:nvPr>
            <p:ph idx="1"/>
          </p:nvPr>
        </p:nvSpPr>
        <p:spPr>
          <a:xfrm>
            <a:off x="467544" y="980728"/>
            <a:ext cx="8229600" cy="5715000"/>
          </a:xfrm>
        </p:spPr>
        <p:txBody>
          <a:bodyPr>
            <a:normAutofit/>
          </a:bodyPr>
          <a:lstStyle/>
          <a:p>
            <a:pPr>
              <a:buNone/>
            </a:pPr>
            <a:r>
              <a:rPr lang="en-IE" sz="1800" b="1" dirty="0"/>
              <a:t> </a:t>
            </a:r>
            <a:endParaRPr lang="en-GB" dirty="0">
              <a:latin typeface="Calibri" pitchFamily="34" charset="0"/>
              <a:cs typeface="Calibri" pitchFamily="34" charset="0"/>
            </a:endParaRPr>
          </a:p>
          <a:p>
            <a:pPr algn="just"/>
            <a:endParaRPr lang="en-GB" dirty="0">
              <a:latin typeface="Calibri" pitchFamily="34" charset="0"/>
              <a:cs typeface="Calibri" pitchFamily="34" charset="0"/>
            </a:endParaRPr>
          </a:p>
          <a:p>
            <a:pPr algn="just"/>
            <a:endParaRPr lang="en-GB" dirty="0">
              <a:latin typeface="Calibri" pitchFamily="34" charset="0"/>
              <a:cs typeface="Calibri" pitchFamily="34" charset="0"/>
            </a:endParaRPr>
          </a:p>
          <a:p>
            <a:pPr algn="just"/>
            <a:endParaRPr lang="en-GB" dirty="0">
              <a:latin typeface="Calibri" pitchFamily="34" charset="0"/>
              <a:cs typeface="Calibri" pitchFamily="34" charset="0"/>
            </a:endParaRPr>
          </a:p>
          <a:p>
            <a:pPr algn="just"/>
            <a:endParaRPr lang="en-GB" dirty="0">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86938493"/>
              </p:ext>
            </p:extLst>
          </p:nvPr>
        </p:nvGraphicFramePr>
        <p:xfrm>
          <a:off x="251520" y="980727"/>
          <a:ext cx="8712967" cy="5715002"/>
        </p:xfrm>
        <a:graphic>
          <a:graphicData uri="http://schemas.openxmlformats.org/drawingml/2006/table">
            <a:tbl>
              <a:tblPr firstRow="1" firstCol="1" bandRow="1">
                <a:tableStyleId>{5C22544A-7EE6-4342-B048-85BDC9FD1C3A}</a:tableStyleId>
              </a:tblPr>
              <a:tblGrid>
                <a:gridCol w="2015145">
                  <a:extLst>
                    <a:ext uri="{9D8B030D-6E8A-4147-A177-3AD203B41FA5}">
                      <a16:colId xmlns:a16="http://schemas.microsoft.com/office/drawing/2014/main" val="20000"/>
                    </a:ext>
                  </a:extLst>
                </a:gridCol>
                <a:gridCol w="695877">
                  <a:extLst>
                    <a:ext uri="{9D8B030D-6E8A-4147-A177-3AD203B41FA5}">
                      <a16:colId xmlns:a16="http://schemas.microsoft.com/office/drawing/2014/main" val="20001"/>
                    </a:ext>
                  </a:extLst>
                </a:gridCol>
                <a:gridCol w="2609541">
                  <a:extLst>
                    <a:ext uri="{9D8B030D-6E8A-4147-A177-3AD203B41FA5}">
                      <a16:colId xmlns:a16="http://schemas.microsoft.com/office/drawing/2014/main" val="20002"/>
                    </a:ext>
                  </a:extLst>
                </a:gridCol>
                <a:gridCol w="608894">
                  <a:extLst>
                    <a:ext uri="{9D8B030D-6E8A-4147-A177-3AD203B41FA5}">
                      <a16:colId xmlns:a16="http://schemas.microsoft.com/office/drawing/2014/main" val="20003"/>
                    </a:ext>
                  </a:extLst>
                </a:gridCol>
                <a:gridCol w="2783510">
                  <a:extLst>
                    <a:ext uri="{9D8B030D-6E8A-4147-A177-3AD203B41FA5}">
                      <a16:colId xmlns:a16="http://schemas.microsoft.com/office/drawing/2014/main" val="20004"/>
                    </a:ext>
                  </a:extLst>
                </a:gridCol>
              </a:tblGrid>
              <a:tr h="804726">
                <a:tc gridSpan="5">
                  <a:txBody>
                    <a:bodyPr/>
                    <a:lstStyle/>
                    <a:p>
                      <a:pPr algn="ctr" fontAlgn="auto">
                        <a:lnSpc>
                          <a:spcPct val="107000"/>
                        </a:lnSpc>
                        <a:spcAft>
                          <a:spcPts val="0"/>
                        </a:spcAft>
                      </a:pPr>
                      <a:r>
                        <a:rPr lang="en-US" sz="1600" dirty="0">
                          <a:effectLst/>
                          <a:latin typeface="+mn-lt"/>
                        </a:rPr>
                        <a:t>Evaluation Parameter (EP)</a:t>
                      </a:r>
                      <a:endParaRPr lang="en-GB" sz="1600" dirty="0">
                        <a:effectLst/>
                        <a:latin typeface="+mn-lt"/>
                      </a:endParaRPr>
                    </a:p>
                    <a:p>
                      <a:pPr algn="ctr" fontAlgn="auto">
                        <a:lnSpc>
                          <a:spcPct val="107000"/>
                        </a:lnSpc>
                        <a:spcAft>
                          <a:spcPts val="0"/>
                        </a:spcAft>
                      </a:pPr>
                      <a:r>
                        <a:rPr lang="en-US" sz="1600" dirty="0">
                          <a:effectLst/>
                          <a:latin typeface="+mn-lt"/>
                        </a:rPr>
                        <a:t>Can be a Process, Status, or Evidence EP. Each (i.e., any) EP has the same value of 3 across every clause. This</a:t>
                      </a:r>
                      <a:r>
                        <a:rPr lang="en-US" sz="1600" baseline="0" dirty="0">
                          <a:effectLst/>
                          <a:latin typeface="+mn-lt"/>
                        </a:rPr>
                        <a:t> f</a:t>
                      </a:r>
                      <a:r>
                        <a:rPr lang="en-US" sz="1600" dirty="0">
                          <a:effectLst/>
                          <a:latin typeface="+mn-lt"/>
                        </a:rPr>
                        <a:t>orms the key mechanics for the numerical scoring system.</a:t>
                      </a:r>
                      <a:endParaRPr lang="en-GB" sz="16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268884">
                <a:tc gridSpan="5">
                  <a:txBody>
                    <a:bodyPr/>
                    <a:lstStyle/>
                    <a:p>
                      <a:pPr algn="ctr" fontAlgn="auto">
                        <a:lnSpc>
                          <a:spcPct val="107000"/>
                        </a:lnSpc>
                        <a:spcAft>
                          <a:spcPts val="0"/>
                        </a:spcAft>
                      </a:pPr>
                      <a:r>
                        <a:rPr lang="en-US" sz="1600">
                          <a:effectLst/>
                          <a:latin typeface="+mn-lt"/>
                        </a:rPr>
                        <a:t> </a:t>
                      </a:r>
                      <a:endParaRPr lang="en-GB"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349241">
                <a:tc>
                  <a:txBody>
                    <a:bodyPr/>
                    <a:lstStyle/>
                    <a:p>
                      <a:pPr algn="l" fontAlgn="auto">
                        <a:lnSpc>
                          <a:spcPct val="107000"/>
                        </a:lnSpc>
                        <a:spcAft>
                          <a:spcPts val="0"/>
                        </a:spcAft>
                      </a:pPr>
                      <a:r>
                        <a:rPr lang="en-US" sz="1600">
                          <a:effectLst/>
                          <a:latin typeface="+mn-lt"/>
                        </a:rPr>
                        <a:t>What happens if a supporting clause does not meet 1 EP?</a:t>
                      </a:r>
                      <a:endParaRPr lang="en-GB"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auto">
                        <a:lnSpc>
                          <a:spcPct val="107000"/>
                        </a:lnSpc>
                        <a:spcAft>
                          <a:spcPts val="0"/>
                        </a:spcAft>
                      </a:pPr>
                      <a:r>
                        <a:rPr lang="en-US" sz="1600">
                          <a:effectLst/>
                          <a:latin typeface="+mn-lt"/>
                        </a:rPr>
                        <a:t>→</a:t>
                      </a:r>
                      <a:endParaRPr lang="en-GB"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auto">
                        <a:lnSpc>
                          <a:spcPct val="107000"/>
                        </a:lnSpc>
                        <a:spcAft>
                          <a:spcPts val="0"/>
                        </a:spcAft>
                      </a:pPr>
                      <a:r>
                        <a:rPr lang="en-US" sz="1600">
                          <a:effectLst/>
                          <a:latin typeface="+mn-lt"/>
                        </a:rPr>
                        <a:t>Evaluation Parameter (EP)</a:t>
                      </a:r>
                      <a:endParaRPr lang="en-GB" sz="1600">
                        <a:effectLst/>
                        <a:latin typeface="+mn-lt"/>
                      </a:endParaRPr>
                    </a:p>
                    <a:p>
                      <a:pPr algn="ctr" fontAlgn="auto">
                        <a:lnSpc>
                          <a:spcPct val="107000"/>
                        </a:lnSpc>
                        <a:spcAft>
                          <a:spcPts val="0"/>
                        </a:spcAft>
                      </a:pPr>
                      <a:r>
                        <a:rPr lang="en-US" sz="1600">
                          <a:effectLst/>
                          <a:latin typeface="+mn-lt"/>
                        </a:rPr>
                        <a:t>Can be a Process, Status, or Evidence EP. Each (i.e., any) EP has the same value of 3.</a:t>
                      </a:r>
                      <a:endParaRPr lang="en-GB"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auto">
                        <a:lnSpc>
                          <a:spcPct val="107000"/>
                        </a:lnSpc>
                        <a:spcAft>
                          <a:spcPts val="0"/>
                        </a:spcAft>
                      </a:pPr>
                      <a:r>
                        <a:rPr lang="en-US" sz="1600">
                          <a:effectLst/>
                          <a:latin typeface="+mn-lt"/>
                        </a:rPr>
                        <a:t>→</a:t>
                      </a:r>
                      <a:endParaRPr lang="en-GB"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fontAlgn="auto">
                        <a:lnSpc>
                          <a:spcPct val="107000"/>
                        </a:lnSpc>
                        <a:spcAft>
                          <a:spcPts val="0"/>
                        </a:spcAft>
                      </a:pPr>
                      <a:r>
                        <a:rPr lang="en-US" sz="1600">
                          <a:effectLst/>
                          <a:latin typeface="+mn-lt"/>
                        </a:rPr>
                        <a:t>Assessment team subtracts 3 from overall potential score achievable (i.e., 10), resulting in a score of 7, leading to a Minor Non-conformance.</a:t>
                      </a:r>
                      <a:endParaRPr lang="en-GB"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89124">
                <a:tc>
                  <a:txBody>
                    <a:bodyPr/>
                    <a:lstStyle/>
                    <a:p>
                      <a:pPr>
                        <a:lnSpc>
                          <a:spcPct val="107000"/>
                        </a:lnSpc>
                      </a:pPr>
                      <a:endParaRPr lang="en-GB" sz="1600">
                        <a:effectLst/>
                        <a:latin typeface="+mn-lt"/>
                      </a:endParaRPr>
                    </a:p>
                  </a:txBody>
                  <a:tcPr marL="68580" marR="68580" marT="0" marB="0" anchor="ctr"/>
                </a:tc>
                <a:tc>
                  <a:txBody>
                    <a:bodyPr/>
                    <a:lstStyle/>
                    <a:p>
                      <a:pPr algn="ctr" fontAlgn="auto">
                        <a:lnSpc>
                          <a:spcPct val="107000"/>
                        </a:lnSpc>
                        <a:spcAft>
                          <a:spcPts val="0"/>
                        </a:spcAft>
                      </a:pPr>
                      <a:r>
                        <a:rPr lang="en-US" sz="1600">
                          <a:effectLst/>
                          <a:latin typeface="+mn-lt"/>
                        </a:rPr>
                        <a:t> </a:t>
                      </a:r>
                      <a:endParaRPr lang="en-GB"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GB" sz="1600">
                        <a:effectLst/>
                        <a:latin typeface="+mn-lt"/>
                      </a:endParaRPr>
                    </a:p>
                  </a:txBody>
                  <a:tcPr marL="68580" marR="68580" marT="0" marB="0" anchor="ctr"/>
                </a:tc>
                <a:tc>
                  <a:txBody>
                    <a:bodyPr/>
                    <a:lstStyle/>
                    <a:p>
                      <a:pPr algn="ctr" fontAlgn="auto">
                        <a:lnSpc>
                          <a:spcPct val="107000"/>
                        </a:lnSpc>
                        <a:spcAft>
                          <a:spcPts val="0"/>
                        </a:spcAft>
                      </a:pPr>
                      <a:r>
                        <a:rPr lang="en-US" sz="1600">
                          <a:effectLst/>
                          <a:latin typeface="+mn-lt"/>
                        </a:rPr>
                        <a:t> </a:t>
                      </a:r>
                      <a:endParaRPr lang="en-GB"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GB" sz="1600">
                        <a:effectLst/>
                        <a:latin typeface="+mn-lt"/>
                      </a:endParaRPr>
                    </a:p>
                  </a:txBody>
                  <a:tcPr marL="68580" marR="68580" marT="0" marB="0" anchor="ctr"/>
                </a:tc>
                <a:extLst>
                  <a:ext uri="{0D108BD9-81ED-4DB2-BD59-A6C34878D82A}">
                    <a16:rowId xmlns:a16="http://schemas.microsoft.com/office/drawing/2014/main" val="10003"/>
                  </a:ext>
                </a:extLst>
              </a:tr>
              <a:tr h="1361770">
                <a:tc>
                  <a:txBody>
                    <a:bodyPr/>
                    <a:lstStyle/>
                    <a:p>
                      <a:pPr algn="l" fontAlgn="auto">
                        <a:lnSpc>
                          <a:spcPct val="107000"/>
                        </a:lnSpc>
                        <a:spcAft>
                          <a:spcPts val="0"/>
                        </a:spcAft>
                      </a:pPr>
                      <a:r>
                        <a:rPr lang="en-US" sz="1600">
                          <a:effectLst/>
                          <a:latin typeface="+mn-lt"/>
                        </a:rPr>
                        <a:t>What happens if a supporting clause does not meet 2 EPs?</a:t>
                      </a:r>
                      <a:endParaRPr lang="en-GB"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auto">
                        <a:lnSpc>
                          <a:spcPct val="107000"/>
                        </a:lnSpc>
                        <a:spcAft>
                          <a:spcPts val="0"/>
                        </a:spcAft>
                      </a:pPr>
                      <a:r>
                        <a:rPr lang="en-US" sz="1600">
                          <a:effectLst/>
                          <a:latin typeface="+mn-lt"/>
                        </a:rPr>
                        <a:t>→</a:t>
                      </a:r>
                      <a:endParaRPr lang="en-GB"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auto">
                        <a:lnSpc>
                          <a:spcPct val="107000"/>
                        </a:lnSpc>
                        <a:spcAft>
                          <a:spcPts val="0"/>
                        </a:spcAft>
                      </a:pPr>
                      <a:r>
                        <a:rPr lang="en-US" sz="1600">
                          <a:effectLst/>
                          <a:latin typeface="+mn-lt"/>
                        </a:rPr>
                        <a:t>Evaluation Parameter (EP)</a:t>
                      </a:r>
                      <a:endParaRPr lang="en-GB" sz="1600">
                        <a:effectLst/>
                        <a:latin typeface="+mn-lt"/>
                      </a:endParaRPr>
                    </a:p>
                    <a:p>
                      <a:pPr algn="ctr" fontAlgn="auto">
                        <a:lnSpc>
                          <a:spcPct val="107000"/>
                        </a:lnSpc>
                        <a:spcAft>
                          <a:spcPts val="0"/>
                        </a:spcAft>
                      </a:pPr>
                      <a:r>
                        <a:rPr lang="en-US" sz="1600">
                          <a:effectLst/>
                          <a:latin typeface="+mn-lt"/>
                        </a:rPr>
                        <a:t>Can be a Process, Status, or Evidence EP. Each (i.e., any) EP has the same value of 3.</a:t>
                      </a:r>
                      <a:endParaRPr lang="en-GB"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auto">
                        <a:lnSpc>
                          <a:spcPct val="107000"/>
                        </a:lnSpc>
                        <a:spcAft>
                          <a:spcPts val="0"/>
                        </a:spcAft>
                      </a:pPr>
                      <a:r>
                        <a:rPr lang="en-US" sz="1600">
                          <a:effectLst/>
                          <a:latin typeface="+mn-lt"/>
                        </a:rPr>
                        <a:t>→</a:t>
                      </a:r>
                      <a:endParaRPr lang="en-GB"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fontAlgn="auto">
                        <a:lnSpc>
                          <a:spcPct val="107000"/>
                        </a:lnSpc>
                        <a:spcAft>
                          <a:spcPts val="0"/>
                        </a:spcAft>
                      </a:pPr>
                      <a:r>
                        <a:rPr lang="en-US" sz="1600">
                          <a:effectLst/>
                          <a:latin typeface="+mn-lt"/>
                        </a:rPr>
                        <a:t>Assessment team subtracts 6 from overall potential score achievable (i.e., 10), resulting in a score of 4, leading to a Major Non-Conformance.</a:t>
                      </a:r>
                      <a:endParaRPr lang="en-GB"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89124">
                <a:tc>
                  <a:txBody>
                    <a:bodyPr/>
                    <a:lstStyle/>
                    <a:p>
                      <a:pPr>
                        <a:lnSpc>
                          <a:spcPct val="107000"/>
                        </a:lnSpc>
                      </a:pPr>
                      <a:endParaRPr lang="en-GB" sz="1600">
                        <a:effectLst/>
                        <a:latin typeface="+mn-lt"/>
                      </a:endParaRPr>
                    </a:p>
                  </a:txBody>
                  <a:tcPr marL="68580" marR="68580" marT="0" marB="0" anchor="ctr"/>
                </a:tc>
                <a:tc>
                  <a:txBody>
                    <a:bodyPr/>
                    <a:lstStyle/>
                    <a:p>
                      <a:pPr algn="ctr" fontAlgn="auto">
                        <a:lnSpc>
                          <a:spcPct val="107000"/>
                        </a:lnSpc>
                        <a:spcAft>
                          <a:spcPts val="0"/>
                        </a:spcAft>
                      </a:pPr>
                      <a:r>
                        <a:rPr lang="en-US" sz="1600">
                          <a:effectLst/>
                          <a:latin typeface="+mn-lt"/>
                        </a:rPr>
                        <a:t> </a:t>
                      </a:r>
                      <a:endParaRPr lang="en-GB"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GB" sz="1600">
                        <a:effectLst/>
                        <a:latin typeface="+mn-lt"/>
                      </a:endParaRPr>
                    </a:p>
                  </a:txBody>
                  <a:tcPr marL="68580" marR="68580" marT="0" marB="0" anchor="ctr"/>
                </a:tc>
                <a:tc>
                  <a:txBody>
                    <a:bodyPr/>
                    <a:lstStyle/>
                    <a:p>
                      <a:pPr algn="ctr" fontAlgn="auto">
                        <a:lnSpc>
                          <a:spcPct val="107000"/>
                        </a:lnSpc>
                        <a:spcAft>
                          <a:spcPts val="0"/>
                        </a:spcAft>
                      </a:pPr>
                      <a:r>
                        <a:rPr lang="en-US" sz="1600">
                          <a:effectLst/>
                          <a:latin typeface="+mn-lt"/>
                        </a:rPr>
                        <a:t> </a:t>
                      </a:r>
                      <a:endParaRPr lang="en-GB"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GB" sz="1600">
                        <a:effectLst/>
                        <a:latin typeface="+mn-lt"/>
                      </a:endParaRPr>
                    </a:p>
                  </a:txBody>
                  <a:tcPr marL="68580" marR="68580" marT="0" marB="0" anchor="ctr"/>
                </a:tc>
                <a:extLst>
                  <a:ext uri="{0D108BD9-81ED-4DB2-BD59-A6C34878D82A}">
                    <a16:rowId xmlns:a16="http://schemas.microsoft.com/office/drawing/2014/main" val="10005"/>
                  </a:ext>
                </a:extLst>
              </a:tr>
              <a:tr h="1352133">
                <a:tc>
                  <a:txBody>
                    <a:bodyPr/>
                    <a:lstStyle/>
                    <a:p>
                      <a:pPr algn="l" fontAlgn="auto">
                        <a:lnSpc>
                          <a:spcPct val="107000"/>
                        </a:lnSpc>
                        <a:spcAft>
                          <a:spcPts val="0"/>
                        </a:spcAft>
                      </a:pPr>
                      <a:r>
                        <a:rPr lang="en-US" sz="1600">
                          <a:effectLst/>
                          <a:latin typeface="+mn-lt"/>
                        </a:rPr>
                        <a:t>What happens if a supporting clause does not meet 3 EPs?</a:t>
                      </a:r>
                      <a:endParaRPr lang="en-GB"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auto">
                        <a:lnSpc>
                          <a:spcPct val="107000"/>
                        </a:lnSpc>
                        <a:spcAft>
                          <a:spcPts val="0"/>
                        </a:spcAft>
                      </a:pPr>
                      <a:r>
                        <a:rPr lang="en-US" sz="1600">
                          <a:effectLst/>
                          <a:latin typeface="+mn-lt"/>
                        </a:rPr>
                        <a:t>→</a:t>
                      </a:r>
                      <a:endParaRPr lang="en-GB"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auto">
                        <a:lnSpc>
                          <a:spcPct val="107000"/>
                        </a:lnSpc>
                        <a:spcAft>
                          <a:spcPts val="0"/>
                        </a:spcAft>
                      </a:pPr>
                      <a:r>
                        <a:rPr lang="en-US" sz="1600">
                          <a:effectLst/>
                          <a:latin typeface="+mn-lt"/>
                        </a:rPr>
                        <a:t>Evaluation Parameter (EP)</a:t>
                      </a:r>
                      <a:endParaRPr lang="en-GB" sz="1600">
                        <a:effectLst/>
                        <a:latin typeface="+mn-lt"/>
                      </a:endParaRPr>
                    </a:p>
                    <a:p>
                      <a:pPr algn="ctr" fontAlgn="auto">
                        <a:lnSpc>
                          <a:spcPct val="107000"/>
                        </a:lnSpc>
                        <a:spcAft>
                          <a:spcPts val="0"/>
                        </a:spcAft>
                      </a:pPr>
                      <a:r>
                        <a:rPr lang="en-US" sz="1600">
                          <a:effectLst/>
                          <a:latin typeface="+mn-lt"/>
                        </a:rPr>
                        <a:t>Can be a Process, Status, or Evidence EP. Each (i.e., any) EP has the same value of 3.</a:t>
                      </a:r>
                      <a:endParaRPr lang="en-GB"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auto">
                        <a:lnSpc>
                          <a:spcPct val="107000"/>
                        </a:lnSpc>
                        <a:spcAft>
                          <a:spcPts val="0"/>
                        </a:spcAft>
                      </a:pPr>
                      <a:r>
                        <a:rPr lang="en-US" sz="1600">
                          <a:effectLst/>
                          <a:latin typeface="+mn-lt"/>
                        </a:rPr>
                        <a:t>→</a:t>
                      </a:r>
                      <a:endParaRPr lang="en-GB"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fontAlgn="auto">
                        <a:lnSpc>
                          <a:spcPct val="107000"/>
                        </a:lnSpc>
                        <a:spcAft>
                          <a:spcPts val="0"/>
                        </a:spcAft>
                      </a:pPr>
                      <a:r>
                        <a:rPr lang="en-US" sz="1600" dirty="0">
                          <a:effectLst/>
                          <a:latin typeface="+mn-lt"/>
                        </a:rPr>
                        <a:t>Assessment team subtracts 9 from overall potential score achievable (i.e., 10), resulting in a score of 1, leading to a Critical Non-Conformance.</a:t>
                      </a:r>
                      <a:endParaRPr lang="en-GB" sz="16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0434662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a:bodyPr>
          <a:lstStyle/>
          <a:p>
            <a:r>
              <a:rPr lang="en-IE" sz="3600" b="1" dirty="0">
                <a:solidFill>
                  <a:srgbClr val="0000FF"/>
                </a:solidFill>
              </a:rPr>
              <a:t>Evaluation Parameters – continued</a:t>
            </a:r>
            <a:endParaRPr lang="en-GB" sz="3600" dirty="0">
              <a:solidFill>
                <a:srgbClr val="0000FF"/>
              </a:solidFill>
            </a:endParaRPr>
          </a:p>
        </p:txBody>
      </p:sp>
      <p:sp>
        <p:nvSpPr>
          <p:cNvPr id="3" name="Content Placeholder 2"/>
          <p:cNvSpPr>
            <a:spLocks noGrp="1"/>
          </p:cNvSpPr>
          <p:nvPr>
            <p:ph idx="1"/>
          </p:nvPr>
        </p:nvSpPr>
        <p:spPr>
          <a:xfrm>
            <a:off x="467544" y="980728"/>
            <a:ext cx="8229600" cy="5715000"/>
          </a:xfrm>
        </p:spPr>
        <p:txBody>
          <a:bodyPr>
            <a:normAutofit/>
          </a:bodyPr>
          <a:lstStyle/>
          <a:p>
            <a:pPr>
              <a:buNone/>
            </a:pPr>
            <a:r>
              <a:rPr lang="en-IE" sz="1800" b="1" dirty="0"/>
              <a:t> </a:t>
            </a:r>
            <a:endParaRPr lang="en-GB" dirty="0">
              <a:latin typeface="Calibri" pitchFamily="34" charset="0"/>
              <a:cs typeface="Calibri" pitchFamily="34" charset="0"/>
            </a:endParaRPr>
          </a:p>
          <a:p>
            <a:pPr algn="just"/>
            <a:endParaRPr lang="en-GB" dirty="0">
              <a:latin typeface="Calibri" pitchFamily="34" charset="0"/>
              <a:cs typeface="Calibri" pitchFamily="34" charset="0"/>
            </a:endParaRPr>
          </a:p>
          <a:p>
            <a:pPr algn="just"/>
            <a:endParaRPr lang="en-GB" dirty="0">
              <a:latin typeface="Calibri" pitchFamily="34" charset="0"/>
              <a:cs typeface="Calibri" pitchFamily="34" charset="0"/>
            </a:endParaRPr>
          </a:p>
          <a:p>
            <a:pPr algn="just"/>
            <a:endParaRPr lang="en-GB" dirty="0">
              <a:latin typeface="Calibri" pitchFamily="34" charset="0"/>
              <a:cs typeface="Calibri" pitchFamily="34" charset="0"/>
            </a:endParaRPr>
          </a:p>
          <a:p>
            <a:pPr algn="just"/>
            <a:endParaRPr lang="en-GB" dirty="0">
              <a:latin typeface="Calibri" pitchFamily="34" charset="0"/>
              <a:cs typeface="Calibri" pitchFamily="34" charset="0"/>
            </a:endParaRPr>
          </a:p>
        </p:txBody>
      </p:sp>
      <p:sp>
        <p:nvSpPr>
          <p:cNvPr id="5" name="Rectangle 4"/>
          <p:cNvSpPr/>
          <p:nvPr/>
        </p:nvSpPr>
        <p:spPr>
          <a:xfrm>
            <a:off x="280120" y="1340768"/>
            <a:ext cx="8748464" cy="5109091"/>
          </a:xfrm>
          <a:prstGeom prst="rect">
            <a:avLst/>
          </a:prstGeom>
        </p:spPr>
        <p:txBody>
          <a:bodyPr wrap="square">
            <a:spAutoFit/>
          </a:bodyPr>
          <a:lstStyle/>
          <a:p>
            <a:pPr marL="342900" indent="-342900" algn="just">
              <a:spcAft>
                <a:spcPts val="600"/>
              </a:spcAft>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Note that </a:t>
            </a: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for some fisheries clauses, not all EPs are applicable</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This is because not all Fisheries Standard clauses require the presence of a process (e.g., a formal procedure), and not all clauses require an evaluation of the current status, the appropriateness, and the effectiveness of the subject matter.  The balance depends on type of clause and its requirements. </a:t>
            </a:r>
          </a:p>
          <a:p>
            <a:pPr algn="just">
              <a:spcAft>
                <a:spcPts val="600"/>
              </a:spcAft>
            </a:pPr>
            <a:endPar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600"/>
              </a:spcAft>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All clauses require the evaluation of the quality and adequacy of the Evidence Basis and this EP is consistent throughout all clauses.  When one EP is not required, guidance is structured so that the balance of requirements of other EPs is always three or more per clause. In this way, a balance of requirements for each clause is provided for the scoring process.</a:t>
            </a:r>
            <a:endParaRPr lang="en-GB"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080712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428625" y="1571625"/>
            <a:ext cx="8229600" cy="5097735"/>
          </a:xfrm>
        </p:spPr>
        <p:txBody>
          <a:bodyPr/>
          <a:lstStyle/>
          <a:p>
            <a:pPr algn="just" eaLnBrk="1" hangingPunct="1"/>
            <a:r>
              <a:rPr lang="en-GB" sz="2800" dirty="0"/>
              <a:t>What kind of different Conformance levels are there?</a:t>
            </a:r>
          </a:p>
          <a:p>
            <a:pPr algn="just" eaLnBrk="1" hangingPunct="1"/>
            <a:endParaRPr lang="en-GB" sz="2800" dirty="0"/>
          </a:p>
          <a:p>
            <a:pPr algn="just" eaLnBrk="1" hangingPunct="1"/>
            <a:endParaRPr lang="en-GB" sz="2800" dirty="0"/>
          </a:p>
          <a:p>
            <a:pPr algn="just" eaLnBrk="1" hangingPunct="1"/>
            <a:r>
              <a:rPr lang="en-GB" sz="2800" dirty="0"/>
              <a:t>How many and what are the general Evaluation Parameters?</a:t>
            </a:r>
          </a:p>
          <a:p>
            <a:pPr algn="just" eaLnBrk="1" hangingPunct="1"/>
            <a:endParaRPr lang="en-GB" sz="2800" dirty="0"/>
          </a:p>
          <a:p>
            <a:pPr algn="just" eaLnBrk="1" hangingPunct="1"/>
            <a:endParaRPr lang="en-GB" sz="2800" dirty="0"/>
          </a:p>
          <a:p>
            <a:pPr algn="just" eaLnBrk="1" hangingPunct="1"/>
            <a:r>
              <a:rPr lang="en-GB" sz="2800" dirty="0"/>
              <a:t>Are the Evaluation Parameters of equal weight?</a:t>
            </a:r>
          </a:p>
          <a:p>
            <a:pPr algn="just" eaLnBrk="1" hangingPunct="1"/>
            <a:endParaRPr lang="en-IE" dirty="0"/>
          </a:p>
          <a:p>
            <a:pPr eaLnBrk="1" hangingPunct="1"/>
            <a:endParaRPr lang="en-IE" dirty="0"/>
          </a:p>
        </p:txBody>
      </p:sp>
      <p:sp>
        <p:nvSpPr>
          <p:cNvPr id="7" name="Title 1"/>
          <p:cNvSpPr>
            <a:spLocks noGrp="1"/>
          </p:cNvSpPr>
          <p:nvPr>
            <p:ph type="title"/>
          </p:nvPr>
        </p:nvSpPr>
        <p:spPr>
          <a:xfrm>
            <a:off x="411457" y="-31960"/>
            <a:ext cx="8229600" cy="1143000"/>
          </a:xfrm>
        </p:spPr>
        <p:txBody>
          <a:bodyPr rtlCol="0">
            <a:normAutofit/>
          </a:bodyPr>
          <a:lstStyle/>
          <a:p>
            <a:pPr eaLnBrk="1" fontAlgn="auto" hangingPunct="1">
              <a:spcAft>
                <a:spcPts val="0"/>
              </a:spcAft>
              <a:defRPr/>
            </a:pPr>
            <a:r>
              <a:rPr lang="en-IE" sz="4000" b="1" dirty="0">
                <a:solidFill>
                  <a:srgbClr val="0000FF"/>
                </a:solidFill>
              </a:rPr>
              <a:t>Let’s recap..</a:t>
            </a:r>
          </a:p>
        </p:txBody>
      </p:sp>
    </p:spTree>
    <p:extLst>
      <p:ext uri="{BB962C8B-B14F-4D97-AF65-F5344CB8AC3E}">
        <p14:creationId xmlns:p14="http://schemas.microsoft.com/office/powerpoint/2010/main" val="560766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00FF"/>
                </a:solidFill>
              </a:rPr>
              <a:t>Questions?</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54200" y="1644650"/>
            <a:ext cx="5435600" cy="3568700"/>
          </a:xfrm>
          <a:prstGeom prst="rect">
            <a:avLst/>
          </a:prstGeom>
        </p:spPr>
      </p:pic>
    </p:spTree>
    <p:extLst>
      <p:ext uri="{BB962C8B-B14F-4D97-AF65-F5344CB8AC3E}">
        <p14:creationId xmlns:p14="http://schemas.microsoft.com/office/powerpoint/2010/main" val="2896390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endParaRPr lang="en-US">
              <a:latin typeface="Arial" charset="0"/>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36513" y="0"/>
            <a:ext cx="9180514" cy="6858000"/>
          </a:xfrm>
        </p:spPr>
      </p:pic>
      <p:sp>
        <p:nvSpPr>
          <p:cNvPr id="10" name="Rectangle 9"/>
          <p:cNvSpPr/>
          <p:nvPr/>
        </p:nvSpPr>
        <p:spPr>
          <a:xfrm>
            <a:off x="617942" y="4653136"/>
            <a:ext cx="7871604" cy="1656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50" dirty="0">
                <a:solidFill>
                  <a:schemeClr val="tx1"/>
                </a:solidFill>
              </a:rPr>
              <a:t>Scoring Examples from Alaska fisheries</a:t>
            </a:r>
            <a:endParaRPr lang="en-GB" sz="3000" dirty="0">
              <a:solidFill>
                <a:schemeClr val="tx1"/>
              </a:solidFill>
            </a:endParaRPr>
          </a:p>
        </p:txBody>
      </p:sp>
      <p:pic>
        <p:nvPicPr>
          <p:cNvPr id="7" name="Picture 6">
            <a:extLst>
              <a:ext uri="{FF2B5EF4-FFF2-40B4-BE49-F238E27FC236}">
                <a16:creationId xmlns:a16="http://schemas.microsoft.com/office/drawing/2014/main" id="{1337805D-C838-7B42-B97E-AE9A020D2FC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54424" y="274637"/>
            <a:ext cx="1459217" cy="1824021"/>
          </a:xfrm>
          <a:prstGeom prst="rect">
            <a:avLst/>
          </a:prstGeom>
        </p:spPr>
      </p:pic>
    </p:spTree>
    <p:extLst>
      <p:ext uri="{BB962C8B-B14F-4D97-AF65-F5344CB8AC3E}">
        <p14:creationId xmlns:p14="http://schemas.microsoft.com/office/powerpoint/2010/main" val="1560579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4"/>
          <p:cNvSpPr>
            <a:spLocks noGrp="1"/>
          </p:cNvSpPr>
          <p:nvPr>
            <p:ph type="title"/>
          </p:nvPr>
        </p:nvSpPr>
        <p:spPr/>
        <p:txBody>
          <a:bodyPr/>
          <a:lstStyle/>
          <a:p>
            <a:pPr eaLnBrk="1" hangingPunct="1"/>
            <a:r>
              <a:rPr lang="en-IE" sz="4000" b="1" dirty="0">
                <a:solidFill>
                  <a:srgbClr val="0000FF"/>
                </a:solidFill>
              </a:rPr>
              <a:t>RFM Certified Fisheries</a:t>
            </a:r>
          </a:p>
        </p:txBody>
      </p:sp>
      <p:sp>
        <p:nvSpPr>
          <p:cNvPr id="2" name="Content Placeholder 3"/>
          <p:cNvSpPr>
            <a:spLocks noGrp="1"/>
          </p:cNvSpPr>
          <p:nvPr>
            <p:ph idx="1"/>
          </p:nvPr>
        </p:nvSpPr>
        <p:spPr>
          <a:xfrm>
            <a:off x="354359" y="1628800"/>
            <a:ext cx="8470553" cy="5036268"/>
          </a:xfrm>
        </p:spPr>
        <p:txBody>
          <a:bodyPr rtlCol="0">
            <a:normAutofit fontScale="92500" lnSpcReduction="10000"/>
          </a:bodyPr>
          <a:lstStyle/>
          <a:p>
            <a:pPr marL="0" indent="0" eaLnBrk="1" fontAlgn="auto" hangingPunct="1">
              <a:spcAft>
                <a:spcPts val="0"/>
              </a:spcAft>
              <a:buNone/>
              <a:defRPr/>
            </a:pPr>
            <a:r>
              <a:rPr lang="en-GB" sz="2400" dirty="0"/>
              <a:t>The RFM Program has certified 8 fisheries to date in this order starting from 2011:</a:t>
            </a:r>
          </a:p>
          <a:p>
            <a:pPr marL="0" indent="0" eaLnBrk="1" fontAlgn="auto" hangingPunct="1">
              <a:spcAft>
                <a:spcPts val="0"/>
              </a:spcAft>
              <a:buNone/>
              <a:defRPr/>
            </a:pPr>
            <a:endParaRPr lang="en-GB" sz="2400" dirty="0"/>
          </a:p>
          <a:p>
            <a:pPr marL="0" indent="0" eaLnBrk="1" fontAlgn="auto" hangingPunct="1">
              <a:spcAft>
                <a:spcPts val="0"/>
              </a:spcAft>
              <a:buNone/>
              <a:defRPr/>
            </a:pPr>
            <a:endParaRPr lang="en-GB" sz="2400" dirty="0"/>
          </a:p>
          <a:p>
            <a:pPr eaLnBrk="1" fontAlgn="auto" hangingPunct="1">
              <a:spcAft>
                <a:spcPts val="0"/>
              </a:spcAft>
              <a:defRPr/>
            </a:pPr>
            <a:r>
              <a:rPr lang="en-GB" sz="2400" dirty="0"/>
              <a:t>Alaska Salmon, </a:t>
            </a:r>
          </a:p>
          <a:p>
            <a:pPr eaLnBrk="1" fontAlgn="auto" hangingPunct="1">
              <a:spcAft>
                <a:spcPts val="0"/>
              </a:spcAft>
              <a:defRPr/>
            </a:pPr>
            <a:r>
              <a:rPr lang="en-GB" sz="2400" dirty="0"/>
              <a:t>AK Pacific Halibut, </a:t>
            </a:r>
          </a:p>
          <a:p>
            <a:pPr eaLnBrk="1" fontAlgn="auto" hangingPunct="1">
              <a:spcAft>
                <a:spcPts val="0"/>
              </a:spcAft>
              <a:defRPr/>
            </a:pPr>
            <a:r>
              <a:rPr lang="en-GB" sz="2400" dirty="0"/>
              <a:t>AK Sablefish (black cod),</a:t>
            </a:r>
          </a:p>
          <a:p>
            <a:pPr eaLnBrk="1" fontAlgn="auto" hangingPunct="1">
              <a:spcAft>
                <a:spcPts val="0"/>
              </a:spcAft>
              <a:defRPr/>
            </a:pPr>
            <a:r>
              <a:rPr lang="en-GB" sz="2400" dirty="0"/>
              <a:t>AK Walleye Pollock, </a:t>
            </a:r>
          </a:p>
          <a:p>
            <a:pPr eaLnBrk="1" fontAlgn="auto" hangingPunct="1">
              <a:spcAft>
                <a:spcPts val="0"/>
              </a:spcAft>
              <a:defRPr/>
            </a:pPr>
            <a:r>
              <a:rPr lang="en-GB" sz="2400" dirty="0"/>
              <a:t>Bering Sea and Aleutian Islands (BSAI) Crab (4 species), </a:t>
            </a:r>
          </a:p>
          <a:p>
            <a:pPr eaLnBrk="1" fontAlgn="auto" hangingPunct="1">
              <a:spcAft>
                <a:spcPts val="0"/>
              </a:spcAft>
              <a:defRPr/>
            </a:pPr>
            <a:r>
              <a:rPr lang="en-GB" sz="2400" dirty="0"/>
              <a:t>AK Pacific Cod, </a:t>
            </a:r>
          </a:p>
          <a:p>
            <a:pPr eaLnBrk="1" fontAlgn="auto" hangingPunct="1">
              <a:spcAft>
                <a:spcPts val="0"/>
              </a:spcAft>
              <a:defRPr/>
            </a:pPr>
            <a:r>
              <a:rPr lang="en-GB" sz="2400" dirty="0"/>
              <a:t>The Flatfish complex in the BSAI and Gulf of Alaska (GOA). </a:t>
            </a:r>
          </a:p>
          <a:p>
            <a:pPr eaLnBrk="1" fontAlgn="auto" hangingPunct="1">
              <a:spcAft>
                <a:spcPts val="0"/>
              </a:spcAft>
              <a:defRPr/>
            </a:pPr>
            <a:r>
              <a:rPr lang="en-GB" sz="2400" dirty="0"/>
              <a:t>Atka Mackerel and Rockfish</a:t>
            </a:r>
            <a:br>
              <a:rPr lang="en-GB" sz="2400" dirty="0"/>
            </a:br>
            <a:endParaRPr lang="en-GB" sz="2400" dirty="0"/>
          </a:p>
          <a:p>
            <a:pPr eaLnBrk="1" fontAlgn="auto" hangingPunct="1">
              <a:spcAft>
                <a:spcPts val="0"/>
              </a:spcAft>
              <a:defRPr/>
            </a:pPr>
            <a:endParaRPr lang="en-GB" sz="2400" dirty="0"/>
          </a:p>
        </p:txBody>
      </p:sp>
      <p:sp>
        <p:nvSpPr>
          <p:cNvPr id="4" name="Title 6"/>
          <p:cNvSpPr txBox="1">
            <a:spLocks/>
          </p:cNvSpPr>
          <p:nvPr/>
        </p:nvSpPr>
        <p:spPr>
          <a:xfrm>
            <a:off x="395288" y="260350"/>
            <a:ext cx="8429625" cy="1214438"/>
          </a:xfrm>
          <a:prstGeom prst="rect">
            <a:avLst/>
          </a:prstGeom>
        </p:spPr>
        <p:txBody>
          <a:bodyPr tIns="32146" anchor="b"/>
          <a:lstStyle/>
          <a:p>
            <a:pPr algn="ctr" eaLnBrk="0" fontAlgn="auto" hangingPunct="0">
              <a:spcBef>
                <a:spcPts val="0"/>
              </a:spcBef>
              <a:spcAft>
                <a:spcPts val="0"/>
              </a:spcAft>
              <a:defRPr/>
            </a:pPr>
            <a:r>
              <a:rPr lang="en-IE" sz="2000" b="1" dirty="0">
                <a:solidFill>
                  <a:srgbClr val="0000FF"/>
                </a:solidFill>
                <a:effectLst>
                  <a:outerShdw blurRad="53975" dist="22860" dir="5400000" algn="tl" rotWithShape="0">
                    <a:srgbClr val="000000">
                      <a:alpha val="55000"/>
                    </a:srgbClr>
                  </a:outerShdw>
                </a:effectLst>
                <a:latin typeface="+mj-lt"/>
                <a:ea typeface="+mj-ea"/>
                <a:cs typeface="+mj-cs"/>
              </a:rPr>
              <a:t/>
            </a:r>
            <a:br>
              <a:rPr lang="en-IE" sz="2000" b="1" dirty="0">
                <a:solidFill>
                  <a:srgbClr val="0000FF"/>
                </a:solidFill>
                <a:effectLst>
                  <a:outerShdw blurRad="53975" dist="22860" dir="5400000" algn="tl" rotWithShape="0">
                    <a:srgbClr val="000000">
                      <a:alpha val="55000"/>
                    </a:srgbClr>
                  </a:outerShdw>
                </a:effectLst>
                <a:latin typeface="+mj-lt"/>
                <a:ea typeface="+mj-ea"/>
                <a:cs typeface="+mj-cs"/>
              </a:rPr>
            </a:br>
            <a:r>
              <a:rPr lang="en-IE" sz="2000" b="1" dirty="0">
                <a:solidFill>
                  <a:srgbClr val="0000FF"/>
                </a:solidFill>
                <a:effectLst>
                  <a:outerShdw blurRad="53975" dist="22860" dir="5400000" algn="tl" rotWithShape="0">
                    <a:srgbClr val="000000">
                      <a:alpha val="55000"/>
                    </a:srgbClr>
                  </a:outerShdw>
                </a:effectLst>
                <a:latin typeface="+mj-lt"/>
                <a:ea typeface="+mj-ea"/>
                <a:cs typeface="+mj-cs"/>
              </a:rPr>
              <a:t/>
            </a:r>
            <a:br>
              <a:rPr lang="en-IE" sz="2000" b="1" dirty="0">
                <a:solidFill>
                  <a:srgbClr val="0000FF"/>
                </a:solidFill>
                <a:effectLst>
                  <a:outerShdw blurRad="53975" dist="22860" dir="5400000" algn="tl" rotWithShape="0">
                    <a:srgbClr val="000000">
                      <a:alpha val="55000"/>
                    </a:srgbClr>
                  </a:outerShdw>
                </a:effectLst>
                <a:latin typeface="+mj-lt"/>
                <a:ea typeface="+mj-ea"/>
                <a:cs typeface="+mj-cs"/>
              </a:rPr>
            </a:br>
            <a:r>
              <a:rPr lang="en-IE" sz="2000" b="1" dirty="0">
                <a:solidFill>
                  <a:srgbClr val="0000FF"/>
                </a:solidFill>
                <a:effectLst>
                  <a:outerShdw blurRad="53975" dist="22860" dir="5400000" algn="tl" rotWithShape="0">
                    <a:srgbClr val="000000">
                      <a:alpha val="55000"/>
                    </a:srgbClr>
                  </a:outerShdw>
                </a:effectLst>
                <a:latin typeface="+mj-lt"/>
                <a:ea typeface="+mj-ea"/>
                <a:cs typeface="+mj-cs"/>
              </a:rPr>
              <a:t/>
            </a:r>
            <a:br>
              <a:rPr lang="en-IE" sz="2000" b="1" dirty="0">
                <a:solidFill>
                  <a:srgbClr val="0000FF"/>
                </a:solidFill>
                <a:effectLst>
                  <a:outerShdw blurRad="53975" dist="22860" dir="5400000" algn="tl" rotWithShape="0">
                    <a:srgbClr val="000000">
                      <a:alpha val="55000"/>
                    </a:srgbClr>
                  </a:outerShdw>
                </a:effectLst>
                <a:latin typeface="+mj-lt"/>
                <a:ea typeface="+mj-ea"/>
                <a:cs typeface="+mj-cs"/>
              </a:rPr>
            </a:br>
            <a:r>
              <a:rPr lang="en-IE" sz="4400" b="1" dirty="0">
                <a:solidFill>
                  <a:srgbClr val="0000FF"/>
                </a:solidFill>
                <a:latin typeface="+mj-lt"/>
                <a:ea typeface="+mj-ea"/>
                <a:cs typeface="+mj-cs"/>
              </a:rPr>
              <a:t> </a:t>
            </a:r>
          </a:p>
          <a:p>
            <a:pPr eaLnBrk="0" fontAlgn="auto" hangingPunct="0">
              <a:spcBef>
                <a:spcPts val="0"/>
              </a:spcBef>
              <a:spcAft>
                <a:spcPts val="0"/>
              </a:spcAft>
              <a:defRPr/>
            </a:pPr>
            <a:r>
              <a:rPr lang="en-IE" sz="2000" dirty="0">
                <a:solidFill>
                  <a:srgbClr val="0000FF"/>
                </a:solidFill>
                <a:effectLst>
                  <a:outerShdw blurRad="53975" dist="22860" dir="5400000" algn="tl" rotWithShape="0">
                    <a:srgbClr val="000000">
                      <a:alpha val="55000"/>
                    </a:srgbClr>
                  </a:outerShdw>
                </a:effectLst>
                <a:latin typeface="+mj-lt"/>
                <a:ea typeface="+mj-ea"/>
                <a:cs typeface="+mj-cs"/>
              </a:rPr>
              <a:t/>
            </a:r>
            <a:br>
              <a:rPr lang="en-IE" sz="2000" dirty="0">
                <a:solidFill>
                  <a:srgbClr val="0000FF"/>
                </a:solidFill>
                <a:effectLst>
                  <a:outerShdw blurRad="53975" dist="22860" dir="5400000" algn="tl" rotWithShape="0">
                    <a:srgbClr val="000000">
                      <a:alpha val="55000"/>
                    </a:srgbClr>
                  </a:outerShdw>
                </a:effectLst>
                <a:latin typeface="+mj-lt"/>
                <a:ea typeface="+mj-ea"/>
                <a:cs typeface="+mj-cs"/>
              </a:rPr>
            </a:br>
            <a:r>
              <a:rPr lang="en-IE" sz="2000" b="1" dirty="0">
                <a:solidFill>
                  <a:srgbClr val="0000FF"/>
                </a:solidFill>
                <a:effectLst>
                  <a:outerShdw blurRad="53975" dist="22860" dir="5400000" algn="tl" rotWithShape="0">
                    <a:srgbClr val="000000">
                      <a:alpha val="55000"/>
                    </a:srgbClr>
                  </a:outerShdw>
                </a:effectLst>
                <a:latin typeface="+mj-lt"/>
                <a:ea typeface="+mj-ea"/>
                <a:cs typeface="+mj-cs"/>
              </a:rPr>
              <a:t/>
            </a:r>
            <a:br>
              <a:rPr lang="en-IE" sz="2000" b="1" dirty="0">
                <a:solidFill>
                  <a:srgbClr val="0000FF"/>
                </a:solidFill>
                <a:effectLst>
                  <a:outerShdw blurRad="53975" dist="22860" dir="5400000" algn="tl" rotWithShape="0">
                    <a:srgbClr val="000000">
                      <a:alpha val="55000"/>
                    </a:srgbClr>
                  </a:outerShdw>
                </a:effectLst>
                <a:latin typeface="+mj-lt"/>
                <a:ea typeface="+mj-ea"/>
                <a:cs typeface="+mj-cs"/>
              </a:rPr>
            </a:br>
            <a:r>
              <a:rPr lang="en-IE" sz="2000" b="1" dirty="0">
                <a:solidFill>
                  <a:srgbClr val="0000FF"/>
                </a:solidFill>
                <a:effectLst>
                  <a:outerShdw blurRad="53975" dist="22860" dir="5400000" algn="tl" rotWithShape="0">
                    <a:srgbClr val="000000">
                      <a:alpha val="55000"/>
                    </a:srgbClr>
                  </a:outerShdw>
                </a:effectLst>
                <a:latin typeface="+mj-lt"/>
                <a:ea typeface="+mj-ea"/>
                <a:cs typeface="+mj-cs"/>
              </a:rPr>
              <a:t> </a:t>
            </a:r>
            <a:br>
              <a:rPr lang="en-IE" sz="2000" b="1" dirty="0">
                <a:solidFill>
                  <a:srgbClr val="0000FF"/>
                </a:solidFill>
                <a:effectLst>
                  <a:outerShdw blurRad="53975" dist="22860" dir="5400000" algn="tl" rotWithShape="0">
                    <a:srgbClr val="000000">
                      <a:alpha val="55000"/>
                    </a:srgbClr>
                  </a:outerShdw>
                </a:effectLst>
                <a:latin typeface="+mj-lt"/>
                <a:ea typeface="+mj-ea"/>
                <a:cs typeface="+mj-cs"/>
              </a:rPr>
            </a:br>
            <a:endParaRPr lang="en-IE" sz="2000" b="1" dirty="0">
              <a:solidFill>
                <a:srgbClr val="0000FF"/>
              </a:solidFill>
              <a:effectLst>
                <a:outerShdw blurRad="53975" dist="22860" dir="5400000" algn="tl" rotWithShape="0">
                  <a:srgbClr val="000000">
                    <a:alpha val="55000"/>
                  </a:srgbClr>
                </a:outerShdw>
              </a:effectLst>
              <a:latin typeface="+mj-lt"/>
              <a:ea typeface="+mj-ea"/>
              <a:cs typeface="+mj-cs"/>
            </a:endParaRPr>
          </a:p>
        </p:txBody>
      </p:sp>
      <p:pic>
        <p:nvPicPr>
          <p:cNvPr id="6" name="Picture 5">
            <a:extLst>
              <a:ext uri="{FF2B5EF4-FFF2-40B4-BE49-F238E27FC236}">
                <a16:creationId xmlns:a16="http://schemas.microsoft.com/office/drawing/2014/main" id="{C3C91257-B492-9043-A0B1-C0252D04E1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36096" y="2276872"/>
            <a:ext cx="1872208" cy="2340260"/>
          </a:xfrm>
          <a:prstGeom prst="rect">
            <a:avLst/>
          </a:prstGeom>
        </p:spPr>
      </p:pic>
    </p:spTree>
    <p:extLst>
      <p:ext uri="{BB962C8B-B14F-4D97-AF65-F5344CB8AC3E}">
        <p14:creationId xmlns:p14="http://schemas.microsoft.com/office/powerpoint/2010/main" val="33506156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96752"/>
            <a:ext cx="8229600" cy="1143000"/>
          </a:xfrm>
        </p:spPr>
        <p:txBody>
          <a:bodyPr/>
          <a:lstStyle/>
          <a:p>
            <a:pPr algn="just"/>
            <a:r>
              <a:rPr lang="en-US" sz="2400" b="1" dirty="0">
                <a:solidFill>
                  <a:srgbClr val="0000FF"/>
                </a:solidFill>
              </a:rPr>
              <a:t>6.3	</a:t>
            </a:r>
            <a:r>
              <a:rPr lang="en-US" sz="2400" dirty="0"/>
              <a:t>Data and assessment procedures shall be installed measuring the position of the fishery in relation to the reference points. Accordingly, the </a:t>
            </a:r>
            <a:r>
              <a:rPr lang="en-US" sz="2400" i="1" dirty="0"/>
              <a:t>stock under consideration</a:t>
            </a:r>
            <a:r>
              <a:rPr lang="en-US" sz="2400" dirty="0"/>
              <a:t> shall not be overfished (i.e., above limit reference point or proxy) and the level of fishing permitted shall be commensurate with the current state of the fishery resources, maintaining its future availability, and taking into account that long-term changes in productivity can occur due to natural variability and/or impacts other than fishing</a:t>
            </a:r>
            <a:endParaRPr lang="en-GB" sz="2400" b="1" dirty="0">
              <a:solidFill>
                <a:srgbClr val="0000FF"/>
              </a:solidFill>
            </a:endParaRPr>
          </a:p>
        </p:txBody>
      </p:sp>
      <p:sp>
        <p:nvSpPr>
          <p:cNvPr id="5" name="Content Placeholder 4"/>
          <p:cNvSpPr>
            <a:spLocks noGrp="1"/>
          </p:cNvSpPr>
          <p:nvPr>
            <p:ph idx="1"/>
          </p:nvPr>
        </p:nvSpPr>
        <p:spPr>
          <a:xfrm>
            <a:off x="457200" y="1340768"/>
            <a:ext cx="8229600" cy="5184576"/>
          </a:xfrm>
        </p:spPr>
        <p:txBody>
          <a:bodyPr/>
          <a:lstStyle/>
          <a:p>
            <a:endParaRPr lang="en-GB" dirty="0"/>
          </a:p>
          <a:p>
            <a:endParaRPr lang="en-GB" dirty="0"/>
          </a:p>
          <a:p>
            <a:endParaRPr lang="en-GB" dirty="0"/>
          </a:p>
          <a:p>
            <a:endParaRPr lang="en-GB" dirty="0"/>
          </a:p>
          <a:p>
            <a:endParaRPr lang="en-GB" dirty="0"/>
          </a:p>
          <a:p>
            <a:endParaRPr lang="en-GB" dirty="0"/>
          </a:p>
          <a:p>
            <a:endParaRPr lang="en-GB"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40768"/>
            <a:ext cx="8229600" cy="5184576"/>
          </a:xfrm>
        </p:spPr>
        <p:txBody>
          <a:bodyPr/>
          <a:lstStyle/>
          <a:p>
            <a:endParaRPr lang="en-GB" dirty="0"/>
          </a:p>
          <a:p>
            <a:endParaRPr lang="en-GB" dirty="0"/>
          </a:p>
          <a:p>
            <a:endParaRPr lang="en-GB" dirty="0"/>
          </a:p>
          <a:p>
            <a:endParaRPr lang="en-GB" dirty="0"/>
          </a:p>
          <a:p>
            <a:endParaRPr lang="en-GB" dirty="0"/>
          </a:p>
          <a:p>
            <a:endParaRPr lang="en-GB" dirty="0"/>
          </a:p>
          <a:p>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2694359861"/>
              </p:ext>
            </p:extLst>
          </p:nvPr>
        </p:nvGraphicFramePr>
        <p:xfrm>
          <a:off x="323529" y="188640"/>
          <a:ext cx="8640960" cy="6359192"/>
        </p:xfrm>
        <a:graphic>
          <a:graphicData uri="http://schemas.openxmlformats.org/drawingml/2006/table">
            <a:tbl>
              <a:tblPr>
                <a:tableStyleId>{5C22544A-7EE6-4342-B048-85BDC9FD1C3A}</a:tableStyleId>
              </a:tblPr>
              <a:tblGrid>
                <a:gridCol w="2101830">
                  <a:extLst>
                    <a:ext uri="{9D8B030D-6E8A-4147-A177-3AD203B41FA5}">
                      <a16:colId xmlns:a16="http://schemas.microsoft.com/office/drawing/2014/main" val="20000"/>
                    </a:ext>
                  </a:extLst>
                </a:gridCol>
                <a:gridCol w="2101830">
                  <a:extLst>
                    <a:ext uri="{9D8B030D-6E8A-4147-A177-3AD203B41FA5}">
                      <a16:colId xmlns:a16="http://schemas.microsoft.com/office/drawing/2014/main" val="20001"/>
                    </a:ext>
                  </a:extLst>
                </a:gridCol>
                <a:gridCol w="2102744">
                  <a:extLst>
                    <a:ext uri="{9D8B030D-6E8A-4147-A177-3AD203B41FA5}">
                      <a16:colId xmlns:a16="http://schemas.microsoft.com/office/drawing/2014/main" val="20002"/>
                    </a:ext>
                  </a:extLst>
                </a:gridCol>
                <a:gridCol w="2334556">
                  <a:extLst>
                    <a:ext uri="{9D8B030D-6E8A-4147-A177-3AD203B41FA5}">
                      <a16:colId xmlns:a16="http://schemas.microsoft.com/office/drawing/2014/main" val="20003"/>
                    </a:ext>
                  </a:extLst>
                </a:gridCol>
              </a:tblGrid>
              <a:tr h="396884">
                <a:tc>
                  <a:txBody>
                    <a:bodyPr/>
                    <a:lstStyle/>
                    <a:p>
                      <a:pPr algn="ctr">
                        <a:lnSpc>
                          <a:spcPct val="107000"/>
                        </a:lnSpc>
                        <a:spcAft>
                          <a:spcPts val="0"/>
                        </a:spcAft>
                      </a:pPr>
                      <a:r>
                        <a:rPr lang="en-GB" sz="1200" dirty="0">
                          <a:effectLst/>
                        </a:rPr>
                        <a:t> </a:t>
                      </a:r>
                      <a:r>
                        <a:rPr lang="en-US" sz="1800" dirty="0">
                          <a:effectLst/>
                        </a:rPr>
                        <a:t>Critical NC </a:t>
                      </a:r>
                      <a:endParaRPr lang="en-GB" sz="1400" dirty="0">
                        <a:effectLst/>
                      </a:endParaRPr>
                    </a:p>
                    <a:p>
                      <a:pPr algn="ctr">
                        <a:lnSpc>
                          <a:spcPct val="107000"/>
                        </a:lnSpc>
                        <a:spcAft>
                          <a:spcPts val="600"/>
                        </a:spcAft>
                      </a:pPr>
                      <a:r>
                        <a:rPr lang="en-US" sz="1400" dirty="0">
                          <a:effectLst/>
                        </a:rPr>
                        <a:t>Score = 1</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04" marR="65304" marT="0" marB="0"/>
                </a:tc>
                <a:tc>
                  <a:txBody>
                    <a:bodyPr/>
                    <a:lstStyle/>
                    <a:p>
                      <a:pPr algn="ctr">
                        <a:lnSpc>
                          <a:spcPct val="107000"/>
                        </a:lnSpc>
                        <a:spcAft>
                          <a:spcPts val="0"/>
                        </a:spcAft>
                      </a:pPr>
                      <a:r>
                        <a:rPr lang="en-US" sz="1800">
                          <a:effectLst/>
                        </a:rPr>
                        <a:t>Major NC</a:t>
                      </a:r>
                      <a:endParaRPr lang="en-GB" sz="1400">
                        <a:effectLst/>
                      </a:endParaRPr>
                    </a:p>
                    <a:p>
                      <a:pPr algn="ctr">
                        <a:lnSpc>
                          <a:spcPct val="107000"/>
                        </a:lnSpc>
                        <a:spcAft>
                          <a:spcPts val="600"/>
                        </a:spcAft>
                      </a:pPr>
                      <a:r>
                        <a:rPr lang="en-US" sz="1400">
                          <a:effectLst/>
                        </a:rPr>
                        <a:t>Score = 4</a:t>
                      </a:r>
                      <a:endPar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04" marR="65304" marT="0" marB="0"/>
                </a:tc>
                <a:tc>
                  <a:txBody>
                    <a:bodyPr/>
                    <a:lstStyle/>
                    <a:p>
                      <a:pPr algn="ctr">
                        <a:lnSpc>
                          <a:spcPct val="107000"/>
                        </a:lnSpc>
                        <a:spcAft>
                          <a:spcPts val="0"/>
                        </a:spcAft>
                      </a:pPr>
                      <a:r>
                        <a:rPr lang="en-US" sz="1800">
                          <a:effectLst/>
                        </a:rPr>
                        <a:t>Minor NC</a:t>
                      </a:r>
                      <a:endParaRPr lang="en-GB" sz="1400">
                        <a:effectLst/>
                      </a:endParaRPr>
                    </a:p>
                    <a:p>
                      <a:pPr algn="ctr">
                        <a:lnSpc>
                          <a:spcPct val="107000"/>
                        </a:lnSpc>
                        <a:spcAft>
                          <a:spcPts val="600"/>
                        </a:spcAft>
                      </a:pPr>
                      <a:r>
                        <a:rPr lang="en-US" sz="1400">
                          <a:effectLst/>
                        </a:rPr>
                        <a:t>Score  = 7</a:t>
                      </a:r>
                      <a:endPar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04" marR="65304" marT="0" marB="0"/>
                </a:tc>
                <a:tc>
                  <a:txBody>
                    <a:bodyPr/>
                    <a:lstStyle/>
                    <a:p>
                      <a:pPr algn="ctr">
                        <a:lnSpc>
                          <a:spcPct val="107000"/>
                        </a:lnSpc>
                        <a:spcAft>
                          <a:spcPts val="0"/>
                        </a:spcAft>
                      </a:pPr>
                      <a:r>
                        <a:rPr lang="en-US" sz="1200">
                          <a:effectLst/>
                        </a:rPr>
                        <a:t> </a:t>
                      </a:r>
                      <a:r>
                        <a:rPr lang="en-US" sz="1400">
                          <a:effectLst/>
                        </a:rPr>
                        <a:t>Full Conformance</a:t>
                      </a:r>
                      <a:endParaRPr lang="en-GB" sz="1400">
                        <a:effectLst/>
                      </a:endParaRPr>
                    </a:p>
                    <a:p>
                      <a:pPr algn="ctr">
                        <a:lnSpc>
                          <a:spcPct val="107000"/>
                        </a:lnSpc>
                        <a:spcAft>
                          <a:spcPts val="600"/>
                        </a:spcAft>
                      </a:pPr>
                      <a:r>
                        <a:rPr lang="en-US" sz="1400">
                          <a:effectLst/>
                        </a:rPr>
                        <a:t>Score = 10</a:t>
                      </a:r>
                      <a:endPar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04" marR="65304" marT="0" marB="0"/>
                </a:tc>
                <a:extLst>
                  <a:ext uri="{0D108BD9-81ED-4DB2-BD59-A6C34878D82A}">
                    <a16:rowId xmlns:a16="http://schemas.microsoft.com/office/drawing/2014/main" val="10000"/>
                  </a:ext>
                </a:extLst>
              </a:tr>
              <a:tr h="534655">
                <a:tc>
                  <a:txBody>
                    <a:bodyPr/>
                    <a:lstStyle/>
                    <a:p>
                      <a:pPr>
                        <a:lnSpc>
                          <a:spcPct val="90000"/>
                        </a:lnSpc>
                        <a:spcAft>
                          <a:spcPts val="0"/>
                        </a:spcAft>
                      </a:pPr>
                      <a:r>
                        <a:rPr lang="en-US" sz="1200">
                          <a:effectLst/>
                        </a:rPr>
                        <a:t> </a:t>
                      </a:r>
                      <a:endParaRPr lang="en-GB" sz="1200">
                        <a:effectLst/>
                      </a:endParaRPr>
                    </a:p>
                    <a:p>
                      <a:pPr>
                        <a:lnSpc>
                          <a:spcPct val="90000"/>
                        </a:lnSpc>
                        <a:spcAft>
                          <a:spcPts val="0"/>
                        </a:spcAft>
                      </a:pPr>
                      <a:r>
                        <a:rPr lang="en-US" sz="1200">
                          <a:effectLst/>
                        </a:rPr>
                        <a:t>Lacking in three or more parameters</a:t>
                      </a:r>
                      <a:endParaRPr lang="en-GB" sz="1200">
                        <a:effectLst/>
                      </a:endParaRPr>
                    </a:p>
                    <a:p>
                      <a:pPr>
                        <a:lnSpc>
                          <a:spcPct val="90000"/>
                        </a:lnSpc>
                        <a:spcAft>
                          <a:spcPts val="0"/>
                        </a:spcAft>
                      </a:pPr>
                      <a:r>
                        <a:rPr lang="en-US" sz="1200">
                          <a:effectLst/>
                        </a:rPr>
                        <a:t> </a:t>
                      </a:r>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5304" marR="65304" marT="0" marB="0"/>
                </a:tc>
                <a:tc>
                  <a:txBody>
                    <a:bodyPr/>
                    <a:lstStyle/>
                    <a:p>
                      <a:pPr>
                        <a:lnSpc>
                          <a:spcPct val="90000"/>
                        </a:lnSpc>
                        <a:spcAft>
                          <a:spcPts val="0"/>
                        </a:spcAft>
                      </a:pPr>
                      <a:r>
                        <a:rPr lang="en-US" sz="1200">
                          <a:effectLst/>
                        </a:rPr>
                        <a:t> </a:t>
                      </a:r>
                      <a:endParaRPr lang="en-GB" sz="1200">
                        <a:effectLst/>
                      </a:endParaRPr>
                    </a:p>
                    <a:p>
                      <a:pPr>
                        <a:lnSpc>
                          <a:spcPct val="90000"/>
                        </a:lnSpc>
                        <a:spcAft>
                          <a:spcPts val="0"/>
                        </a:spcAft>
                      </a:pPr>
                      <a:r>
                        <a:rPr lang="en-US" sz="1200">
                          <a:effectLst/>
                        </a:rPr>
                        <a:t>Lacking in two parameters </a:t>
                      </a:r>
                      <a:endParaRPr lang="en-GB" sz="1200">
                        <a:effectLst/>
                      </a:endParaRPr>
                    </a:p>
                    <a:p>
                      <a:pPr>
                        <a:lnSpc>
                          <a:spcPct val="90000"/>
                        </a:lnSpc>
                        <a:spcAft>
                          <a:spcPts val="0"/>
                        </a:spcAft>
                      </a:pPr>
                      <a:r>
                        <a:rPr lang="en-US" sz="1200">
                          <a:effectLst/>
                        </a:rPr>
                        <a:t> </a:t>
                      </a:r>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5304" marR="65304" marT="0" marB="0"/>
                </a:tc>
                <a:tc>
                  <a:txBody>
                    <a:bodyPr/>
                    <a:lstStyle/>
                    <a:p>
                      <a:pPr>
                        <a:lnSpc>
                          <a:spcPct val="90000"/>
                        </a:lnSpc>
                        <a:spcAft>
                          <a:spcPts val="0"/>
                        </a:spcAft>
                      </a:pPr>
                      <a:r>
                        <a:rPr lang="en-US" sz="1200">
                          <a:effectLst/>
                        </a:rPr>
                        <a:t> </a:t>
                      </a:r>
                      <a:endParaRPr lang="en-GB" sz="1200">
                        <a:effectLst/>
                      </a:endParaRPr>
                    </a:p>
                    <a:p>
                      <a:pPr>
                        <a:lnSpc>
                          <a:spcPct val="90000"/>
                        </a:lnSpc>
                        <a:spcAft>
                          <a:spcPts val="0"/>
                        </a:spcAft>
                      </a:pPr>
                      <a:r>
                        <a:rPr lang="en-US" sz="1200">
                          <a:effectLst/>
                        </a:rPr>
                        <a:t>Lacking in one parameter</a:t>
                      </a:r>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5304" marR="65304" marT="0" marB="0"/>
                </a:tc>
                <a:tc>
                  <a:txBody>
                    <a:bodyPr/>
                    <a:lstStyle/>
                    <a:p>
                      <a:pPr>
                        <a:lnSpc>
                          <a:spcPct val="90000"/>
                        </a:lnSpc>
                        <a:spcAft>
                          <a:spcPts val="0"/>
                        </a:spcAft>
                      </a:pPr>
                      <a:r>
                        <a:rPr lang="en-US" sz="1200">
                          <a:effectLst/>
                        </a:rPr>
                        <a:t> </a:t>
                      </a:r>
                      <a:endParaRPr lang="en-GB" sz="1200">
                        <a:effectLst/>
                      </a:endParaRPr>
                    </a:p>
                    <a:p>
                      <a:pPr>
                        <a:lnSpc>
                          <a:spcPct val="90000"/>
                        </a:lnSpc>
                        <a:spcAft>
                          <a:spcPts val="0"/>
                        </a:spcAft>
                      </a:pPr>
                      <a:r>
                        <a:rPr lang="en-US" sz="1200">
                          <a:effectLst/>
                        </a:rPr>
                        <a:t>Fulfills all parameters</a:t>
                      </a:r>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5304" marR="65304" marT="0" marB="0"/>
                </a:tc>
                <a:extLst>
                  <a:ext uri="{0D108BD9-81ED-4DB2-BD59-A6C34878D82A}">
                    <a16:rowId xmlns:a16="http://schemas.microsoft.com/office/drawing/2014/main" val="10001"/>
                  </a:ext>
                </a:extLst>
              </a:tr>
              <a:tr h="5189141">
                <a:tc gridSpan="4">
                  <a:txBody>
                    <a:bodyPr/>
                    <a:lstStyle/>
                    <a:p>
                      <a:pPr algn="just">
                        <a:lnSpc>
                          <a:spcPct val="107000"/>
                        </a:lnSpc>
                        <a:spcBef>
                          <a:spcPts val="100"/>
                        </a:spcBef>
                        <a:spcAft>
                          <a:spcPts val="0"/>
                        </a:spcAft>
                      </a:pPr>
                      <a:r>
                        <a:rPr lang="en-US" sz="1400" dirty="0">
                          <a:effectLst/>
                        </a:rPr>
                        <a:t>Evaluation Parameters</a:t>
                      </a:r>
                      <a:endParaRPr lang="en-GB" sz="1400" dirty="0">
                        <a:effectLst/>
                      </a:endParaRPr>
                    </a:p>
                    <a:p>
                      <a:pPr algn="just">
                        <a:lnSpc>
                          <a:spcPct val="107000"/>
                        </a:lnSpc>
                        <a:spcBef>
                          <a:spcPts val="300"/>
                        </a:spcBef>
                        <a:spcAft>
                          <a:spcPts val="300"/>
                        </a:spcAft>
                      </a:pPr>
                      <a:r>
                        <a:rPr lang="en-US" sz="1200" dirty="0">
                          <a:effectLst/>
                        </a:rPr>
                        <a:t>Score Calculation Procedure: Each Evaluation Parameter has the same numerical value of 3.  Meeting </a:t>
                      </a:r>
                      <a:r>
                        <a:rPr lang="en-US" sz="1200" u="sng" dirty="0">
                          <a:effectLst/>
                        </a:rPr>
                        <a:t>all</a:t>
                      </a:r>
                      <a:r>
                        <a:rPr lang="en-US" sz="1200" dirty="0">
                          <a:effectLst/>
                        </a:rPr>
                        <a:t> parameters will result in a score of 10 (i.e., full conformance). Not meeting </a:t>
                      </a:r>
                      <a:r>
                        <a:rPr lang="en-US" sz="1200" u="sng" dirty="0">
                          <a:effectLst/>
                        </a:rPr>
                        <a:t>any</a:t>
                      </a:r>
                      <a:r>
                        <a:rPr lang="en-US" sz="1200" dirty="0">
                          <a:effectLst/>
                        </a:rPr>
                        <a:t> 1 evaluation parameter will result in a score of 7 (i.e., minor non-conformance). Not meeting </a:t>
                      </a:r>
                      <a:r>
                        <a:rPr lang="en-US" sz="1200" u="sng" dirty="0">
                          <a:effectLst/>
                        </a:rPr>
                        <a:t>any</a:t>
                      </a:r>
                      <a:r>
                        <a:rPr lang="en-US" sz="1200" dirty="0">
                          <a:effectLst/>
                        </a:rPr>
                        <a:t> 2 evaluation parameters will result in a score of 4 (i.e., major non-conformance). Not meeting </a:t>
                      </a:r>
                      <a:r>
                        <a:rPr lang="en-US" sz="1200" u="sng" dirty="0">
                          <a:effectLst/>
                        </a:rPr>
                        <a:t>any</a:t>
                      </a:r>
                      <a:r>
                        <a:rPr lang="en-US" sz="1200" dirty="0">
                          <a:effectLst/>
                        </a:rPr>
                        <a:t> 3 or more evaluation parameters will result in a score of 1 (critical non-conformance).</a:t>
                      </a:r>
                      <a:endParaRPr lang="en-GB" sz="1400" dirty="0">
                        <a:effectLst/>
                      </a:endParaRPr>
                    </a:p>
                    <a:p>
                      <a:pPr algn="just">
                        <a:lnSpc>
                          <a:spcPct val="95000"/>
                        </a:lnSpc>
                        <a:spcAft>
                          <a:spcPts val="300"/>
                        </a:spcAft>
                      </a:pPr>
                      <a:r>
                        <a:rPr lang="en-US" sz="1200" b="1" kern="900" dirty="0">
                          <a:effectLst/>
                        </a:rPr>
                        <a:t>Process: </a:t>
                      </a:r>
                      <a:r>
                        <a:rPr lang="en-US" sz="1200" kern="900" dirty="0">
                          <a:effectLst/>
                        </a:rPr>
                        <a:t>Data and assessment procedures (i.e., stock assessment process) are in place to measure the position of the fishery in relation to the target and limit reference points.</a:t>
                      </a:r>
                      <a:endParaRPr lang="en-GB" sz="1200" kern="900" dirty="0">
                        <a:effectLst/>
                      </a:endParaRPr>
                    </a:p>
                    <a:p>
                      <a:pPr algn="just">
                        <a:lnSpc>
                          <a:spcPct val="95000"/>
                        </a:lnSpc>
                        <a:spcAft>
                          <a:spcPts val="300"/>
                        </a:spcAft>
                      </a:pPr>
                      <a:r>
                        <a:rPr lang="en-US" sz="1200" b="1" kern="900" dirty="0">
                          <a:effectLst/>
                        </a:rPr>
                        <a:t>Current Status/Appropriateness/Effectiveness: </a:t>
                      </a:r>
                      <a:r>
                        <a:rPr lang="en-US" sz="1200" kern="900" dirty="0">
                          <a:effectLst/>
                        </a:rPr>
                        <a:t>The current stock status in relation to reference points is used to determine the level of fishing permitted. The latter is commensurate with the current state of the fishery resources (i.e., close to or above target reference point and most importantly, not overfished or at or below its limit reference point or proxy), and takes into account that long-term changes in productivity can occur due to natural variability and/or impacts other than fishing. The stock is positioned at or above the target reference point. As a minimum, the stock is located above the midway point between the target and the limit reference point. </a:t>
                      </a:r>
                      <a:r>
                        <a:rPr lang="en-US" sz="1200" b="1" kern="900" dirty="0">
                          <a:effectLst/>
                        </a:rPr>
                        <a:t>It is important to clarify that, for salmon, spawning escapement goals are a suitable proxy for the intent of this clause. </a:t>
                      </a:r>
                      <a:r>
                        <a:rPr lang="en-US" sz="1200" kern="900" dirty="0">
                          <a:effectLst/>
                        </a:rPr>
                        <a:t>Escapement goal performance over a 4- to 5-year period shall be considered as a suitable minimum reference point for salmon management. Underperforming salmon stocks that do not meet their escapement goals for a sustained period (over 4– 5 years) shall be appropriately managed within the stock of concern framework by the State of Alaska to return them to safe biological targets. Assessors shall present evidence and evaluate escapement goals and escapement goal performance (i.e., met, not met) for all the wild salmon stock with a formal escapement goal in force in Alaska (about 300 annually).  Overall, statewide summary data for Alaska can be found in the annually released ADF&amp;G document Summary of Pacific salmon escapement goals in Alaska with a review of escapements from [year] to [year]. The document generally presents the latest 9–10 years of salmon escapement performance in review.</a:t>
                      </a:r>
                      <a:endParaRPr lang="en-GB" sz="1200" kern="900" dirty="0">
                        <a:effectLst/>
                      </a:endParaRPr>
                    </a:p>
                    <a:p>
                      <a:pPr algn="just">
                        <a:lnSpc>
                          <a:spcPct val="107000"/>
                        </a:lnSpc>
                        <a:spcAft>
                          <a:spcPts val="600"/>
                        </a:spcAft>
                      </a:pPr>
                      <a:r>
                        <a:rPr lang="en-US" sz="1200" b="1" dirty="0">
                          <a:effectLst/>
                        </a:rPr>
                        <a:t>Evidence Basis: </a:t>
                      </a:r>
                      <a:r>
                        <a:rPr lang="en-US" sz="1200" dirty="0">
                          <a:effectLst/>
                        </a:rPr>
                        <a:t>The availability, quality, and/or adequacy of the evidence is sufficient to substantiate that data and assessment procedures are installed measuring the position of the fishery in relation to the reference points. Accordingly, the stock under consideration is not overfished (i.e., it is above limit reference point or proxy) and the level of fishing permitted is commensurate with the current state of the fishery resources—maintaining its future availability and taking into account that long-term changes in productivity can occur due to natural variability and/or impacts other than fishing. Examples may include stock assessment reports or fishery management plans. </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04" marR="65304"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5706023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40768"/>
            <a:ext cx="8435280" cy="5328592"/>
          </a:xfrm>
        </p:spPr>
        <p:txBody>
          <a:bodyPr/>
          <a:lstStyle/>
          <a:p>
            <a:endParaRPr lang="en-GB" dirty="0"/>
          </a:p>
          <a:p>
            <a:endParaRPr lang="en-GB" dirty="0"/>
          </a:p>
          <a:p>
            <a:endParaRPr lang="en-GB" dirty="0"/>
          </a:p>
          <a:p>
            <a:endParaRPr lang="en-GB" dirty="0"/>
          </a:p>
          <a:p>
            <a:endParaRPr lang="en-GB" dirty="0"/>
          </a:p>
          <a:p>
            <a:endParaRPr lang="en-GB" dirty="0"/>
          </a:p>
          <a:p>
            <a:endParaRPr lang="en-GB" dirty="0"/>
          </a:p>
        </p:txBody>
      </p:sp>
      <p:pic>
        <p:nvPicPr>
          <p:cNvPr id="6" name="Picture 5" descr="Green_tick.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07896" y="548680"/>
            <a:ext cx="936104" cy="1450092"/>
          </a:xfrm>
          <a:prstGeom prst="rect">
            <a:avLst/>
          </a:prstGeom>
        </p:spPr>
      </p:pic>
      <p:sp>
        <p:nvSpPr>
          <p:cNvPr id="8" name="Title 1"/>
          <p:cNvSpPr>
            <a:spLocks noGrp="1"/>
          </p:cNvSpPr>
          <p:nvPr>
            <p:ph type="title"/>
          </p:nvPr>
        </p:nvSpPr>
        <p:spPr>
          <a:xfrm>
            <a:off x="277180" y="120470"/>
            <a:ext cx="8229600" cy="1143000"/>
          </a:xfrm>
        </p:spPr>
        <p:txBody>
          <a:bodyPr/>
          <a:lstStyle/>
          <a:p>
            <a:pPr marL="342900" indent="-342900" algn="just">
              <a:buFont typeface="Arial" panose="020B0604020202020204" pitchFamily="34" charset="0"/>
              <a:buChar char="•"/>
            </a:pPr>
            <a:r>
              <a:rPr lang="en-GB" sz="2400" b="1" dirty="0"/>
              <a:t>Annual Stock assessment for halibut performed by IPHC</a:t>
            </a:r>
          </a:p>
        </p:txBody>
      </p:sp>
      <p:pic>
        <p:nvPicPr>
          <p:cNvPr id="10" name="Picture 9"/>
          <p:cNvPicPr/>
          <p:nvPr/>
        </p:nvPicPr>
        <p:blipFill>
          <a:blip r:embed="rId3" cstate="screen">
            <a:extLst>
              <a:ext uri="{28A0092B-C50C-407E-A947-70E740481C1C}">
                <a14:useLocalDpi xmlns:a14="http://schemas.microsoft.com/office/drawing/2010/main"/>
              </a:ext>
            </a:extLst>
          </a:blip>
          <a:stretch>
            <a:fillRect/>
          </a:stretch>
        </p:blipFill>
        <p:spPr>
          <a:xfrm>
            <a:off x="181712" y="1720280"/>
            <a:ext cx="8049580" cy="4830903"/>
          </a:xfrm>
          <a:prstGeom prst="rect">
            <a:avLst/>
          </a:prstGeom>
        </p:spPr>
      </p:pic>
    </p:spTree>
    <p:extLst>
      <p:ext uri="{BB962C8B-B14F-4D97-AF65-F5344CB8AC3E}">
        <p14:creationId xmlns:p14="http://schemas.microsoft.com/office/powerpoint/2010/main" val="334442470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40768"/>
            <a:ext cx="8229600" cy="5184576"/>
          </a:xfrm>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892" y="2711056"/>
            <a:ext cx="8777308" cy="1173052"/>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892" y="2272066"/>
            <a:ext cx="8784976" cy="43899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6892" y="4091699"/>
            <a:ext cx="8761689" cy="990899"/>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892" y="5272025"/>
            <a:ext cx="8761689" cy="1519674"/>
          </a:xfrm>
          <a:prstGeom prst="rect">
            <a:avLst/>
          </a:prstGeom>
        </p:spPr>
      </p:pic>
      <p:sp>
        <p:nvSpPr>
          <p:cNvPr id="10" name="Content Placeholder 6"/>
          <p:cNvSpPr txBox="1">
            <a:spLocks/>
          </p:cNvSpPr>
          <p:nvPr/>
        </p:nvSpPr>
        <p:spPr bwMode="auto">
          <a:xfrm>
            <a:off x="490746" y="147830"/>
            <a:ext cx="8229600" cy="424847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b="1" dirty="0"/>
              <a:t>Annual Stock assessment for salmon performed by ADFG. U</a:t>
            </a:r>
            <a:r>
              <a:rPr lang="en-US" sz="2000" b="1" dirty="0" err="1"/>
              <a:t>nderperforming</a:t>
            </a:r>
            <a:r>
              <a:rPr lang="en-US" sz="2000" b="1" dirty="0"/>
              <a:t> salmon stocks that do not meet their escapement goals (for 4-5 consecutive years) shall be appropriately managed within the Stock of Concern framework by the State of Alaska. If this is not the case, the current status/effectiveness EP is </a:t>
            </a:r>
            <a:r>
              <a:rPr lang="en-US" sz="2000" b="1" u="sng" dirty="0"/>
              <a:t>not met</a:t>
            </a:r>
            <a:r>
              <a:rPr lang="en-US" sz="2000" b="1" dirty="0"/>
              <a:t>. Now part of scoring guidance.</a:t>
            </a:r>
            <a:endParaRPr lang="en-GB" sz="2000" dirty="0"/>
          </a:p>
        </p:txBody>
      </p:sp>
    </p:spTree>
    <p:extLst>
      <p:ext uri="{BB962C8B-B14F-4D97-AF65-F5344CB8AC3E}">
        <p14:creationId xmlns:p14="http://schemas.microsoft.com/office/powerpoint/2010/main" val="221671608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5496" y="0"/>
            <a:ext cx="9073008" cy="1268760"/>
          </a:xfrm>
        </p:spPr>
        <p:txBody>
          <a:bodyPr/>
          <a:lstStyle/>
          <a:p>
            <a:pPr algn="l"/>
            <a:r>
              <a:rPr lang="en-IE" sz="1800" b="1" dirty="0">
                <a:solidFill>
                  <a:srgbClr val="0000FF"/>
                </a:solidFill>
              </a:rPr>
              <a:t>8.5	</a:t>
            </a:r>
            <a:r>
              <a:rPr lang="en-US" sz="1800" dirty="0"/>
              <a:t>Technical measures regarding the </a:t>
            </a:r>
            <a:r>
              <a:rPr lang="en-US" sz="1800" i="1" dirty="0"/>
              <a:t>stock under consideration</a:t>
            </a:r>
            <a:r>
              <a:rPr lang="en-US" sz="1800" dirty="0"/>
              <a:t> shall be taken into account, where appropriate, in relation to fish size, mesh size, gear, closed seasons or areas, areas reserved for particular (e.g., artisanal fisheries), and protection of juveniles or </a:t>
            </a:r>
            <a:r>
              <a:rPr lang="en-US" sz="1800" dirty="0" err="1"/>
              <a:t>spawners</a:t>
            </a:r>
            <a:r>
              <a:rPr lang="en-US" sz="1800" dirty="0"/>
              <a:t>.</a:t>
            </a:r>
            <a:endParaRPr lang="en-IE" sz="2400" dirty="0">
              <a:solidFill>
                <a:srgbClr val="0000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178620183"/>
              </p:ext>
            </p:extLst>
          </p:nvPr>
        </p:nvGraphicFramePr>
        <p:xfrm>
          <a:off x="215516" y="1412776"/>
          <a:ext cx="8712968" cy="5211399"/>
        </p:xfrm>
        <a:graphic>
          <a:graphicData uri="http://schemas.openxmlformats.org/drawingml/2006/table">
            <a:tbl>
              <a:tblPr>
                <a:tableStyleId>{5C22544A-7EE6-4342-B048-85BDC9FD1C3A}</a:tableStyleId>
              </a:tblPr>
              <a:tblGrid>
                <a:gridCol w="2177781">
                  <a:extLst>
                    <a:ext uri="{9D8B030D-6E8A-4147-A177-3AD203B41FA5}">
                      <a16:colId xmlns:a16="http://schemas.microsoft.com/office/drawing/2014/main" val="20000"/>
                    </a:ext>
                  </a:extLst>
                </a:gridCol>
                <a:gridCol w="2177781">
                  <a:extLst>
                    <a:ext uri="{9D8B030D-6E8A-4147-A177-3AD203B41FA5}">
                      <a16:colId xmlns:a16="http://schemas.microsoft.com/office/drawing/2014/main" val="20001"/>
                    </a:ext>
                  </a:extLst>
                </a:gridCol>
                <a:gridCol w="2178703">
                  <a:extLst>
                    <a:ext uri="{9D8B030D-6E8A-4147-A177-3AD203B41FA5}">
                      <a16:colId xmlns:a16="http://schemas.microsoft.com/office/drawing/2014/main" val="20002"/>
                    </a:ext>
                  </a:extLst>
                </a:gridCol>
                <a:gridCol w="2178703">
                  <a:extLst>
                    <a:ext uri="{9D8B030D-6E8A-4147-A177-3AD203B41FA5}">
                      <a16:colId xmlns:a16="http://schemas.microsoft.com/office/drawing/2014/main" val="20003"/>
                    </a:ext>
                  </a:extLst>
                </a:gridCol>
              </a:tblGrid>
              <a:tr h="786952">
                <a:tc>
                  <a:txBody>
                    <a:bodyPr/>
                    <a:lstStyle/>
                    <a:p>
                      <a:pPr algn="ctr">
                        <a:lnSpc>
                          <a:spcPct val="107000"/>
                        </a:lnSpc>
                        <a:spcAft>
                          <a:spcPts val="0"/>
                        </a:spcAft>
                      </a:pPr>
                      <a:r>
                        <a:rPr lang="en-GB" sz="1400" dirty="0">
                          <a:effectLst/>
                        </a:rPr>
                        <a:t> </a:t>
                      </a:r>
                      <a:r>
                        <a:rPr lang="en-US" sz="2400" dirty="0">
                          <a:effectLst/>
                        </a:rPr>
                        <a:t>Critical NC </a:t>
                      </a:r>
                      <a:endParaRPr lang="en-GB" sz="2000" dirty="0">
                        <a:effectLst/>
                      </a:endParaRPr>
                    </a:p>
                    <a:p>
                      <a:pPr algn="ctr">
                        <a:lnSpc>
                          <a:spcPct val="107000"/>
                        </a:lnSpc>
                        <a:spcAft>
                          <a:spcPts val="600"/>
                        </a:spcAft>
                      </a:pPr>
                      <a:r>
                        <a:rPr lang="en-US" sz="2000" dirty="0">
                          <a:effectLst/>
                        </a:rPr>
                        <a:t>Score = 1</a:t>
                      </a:r>
                      <a:endParaRPr lang="en-GB"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a:effectLst/>
                        </a:rPr>
                        <a:t>Major NC</a:t>
                      </a:r>
                      <a:endParaRPr lang="en-GB" sz="2000">
                        <a:effectLst/>
                      </a:endParaRPr>
                    </a:p>
                    <a:p>
                      <a:pPr algn="ctr">
                        <a:lnSpc>
                          <a:spcPct val="107000"/>
                        </a:lnSpc>
                        <a:spcAft>
                          <a:spcPts val="600"/>
                        </a:spcAft>
                      </a:pPr>
                      <a:r>
                        <a:rPr lang="en-US" sz="2000">
                          <a:effectLst/>
                        </a:rPr>
                        <a:t>Score = 4</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a:effectLst/>
                        </a:rPr>
                        <a:t>Minor NC</a:t>
                      </a:r>
                      <a:endParaRPr lang="en-GB" sz="2000">
                        <a:effectLst/>
                      </a:endParaRPr>
                    </a:p>
                    <a:p>
                      <a:pPr algn="ctr">
                        <a:lnSpc>
                          <a:spcPct val="107000"/>
                        </a:lnSpc>
                        <a:spcAft>
                          <a:spcPts val="600"/>
                        </a:spcAft>
                      </a:pPr>
                      <a:r>
                        <a:rPr lang="en-US" sz="2000">
                          <a:effectLst/>
                        </a:rPr>
                        <a:t>Score  = 7</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dirty="0">
                          <a:effectLst/>
                        </a:rPr>
                        <a:t> </a:t>
                      </a:r>
                      <a:r>
                        <a:rPr lang="en-US" sz="2000" dirty="0">
                          <a:effectLst/>
                        </a:rPr>
                        <a:t>Full Conformance</a:t>
                      </a:r>
                      <a:endParaRPr lang="en-GB" sz="2000" dirty="0">
                        <a:effectLst/>
                      </a:endParaRPr>
                    </a:p>
                    <a:p>
                      <a:pPr algn="ctr">
                        <a:lnSpc>
                          <a:spcPct val="107000"/>
                        </a:lnSpc>
                        <a:spcAft>
                          <a:spcPts val="600"/>
                        </a:spcAft>
                      </a:pPr>
                      <a:r>
                        <a:rPr lang="en-US" sz="2000" dirty="0">
                          <a:effectLst/>
                        </a:rPr>
                        <a:t>Score = 10</a:t>
                      </a:r>
                      <a:endParaRPr lang="en-GB"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97257">
                <a:tc>
                  <a:txBody>
                    <a:bodyPr/>
                    <a:lstStyle/>
                    <a:p>
                      <a:pPr>
                        <a:lnSpc>
                          <a:spcPct val="90000"/>
                        </a:lnSpc>
                        <a:spcAft>
                          <a:spcPts val="0"/>
                        </a:spcAft>
                      </a:pPr>
                      <a:r>
                        <a:rPr lang="en-US" sz="1400">
                          <a:effectLst/>
                        </a:rPr>
                        <a:t> </a:t>
                      </a:r>
                      <a:endParaRPr lang="en-GB" sz="1400">
                        <a:effectLst/>
                      </a:endParaRPr>
                    </a:p>
                    <a:p>
                      <a:pPr>
                        <a:lnSpc>
                          <a:spcPct val="90000"/>
                        </a:lnSpc>
                        <a:spcAft>
                          <a:spcPts val="0"/>
                        </a:spcAft>
                      </a:pPr>
                      <a:r>
                        <a:rPr lang="en-US" sz="1400">
                          <a:effectLst/>
                        </a:rPr>
                        <a:t>Lacking in three or more parameters</a:t>
                      </a:r>
                      <a:endParaRPr lang="en-GB" sz="1400">
                        <a:effectLst/>
                      </a:endParaRPr>
                    </a:p>
                    <a:p>
                      <a:pPr>
                        <a:lnSpc>
                          <a:spcPct val="90000"/>
                        </a:lnSpc>
                        <a:spcAft>
                          <a:spcPts val="0"/>
                        </a:spcAft>
                      </a:pPr>
                      <a:r>
                        <a:rPr lang="en-US" sz="1400">
                          <a:effectLst/>
                        </a:rPr>
                        <a:t> </a:t>
                      </a:r>
                      <a:endPar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90000"/>
                        </a:lnSpc>
                        <a:spcAft>
                          <a:spcPts val="0"/>
                        </a:spcAft>
                      </a:pPr>
                      <a:r>
                        <a:rPr lang="en-US" sz="1400">
                          <a:effectLst/>
                        </a:rPr>
                        <a:t> </a:t>
                      </a:r>
                      <a:endParaRPr lang="en-GB" sz="1400">
                        <a:effectLst/>
                      </a:endParaRPr>
                    </a:p>
                    <a:p>
                      <a:pPr>
                        <a:lnSpc>
                          <a:spcPct val="90000"/>
                        </a:lnSpc>
                        <a:spcAft>
                          <a:spcPts val="0"/>
                        </a:spcAft>
                      </a:pPr>
                      <a:r>
                        <a:rPr lang="en-US" sz="1400">
                          <a:effectLst/>
                        </a:rPr>
                        <a:t>Lacking in two parameters </a:t>
                      </a:r>
                      <a:endParaRPr lang="en-GB" sz="1400">
                        <a:effectLst/>
                      </a:endParaRPr>
                    </a:p>
                    <a:p>
                      <a:pPr>
                        <a:lnSpc>
                          <a:spcPct val="90000"/>
                        </a:lnSpc>
                        <a:spcAft>
                          <a:spcPts val="0"/>
                        </a:spcAft>
                      </a:pPr>
                      <a:r>
                        <a:rPr lang="en-US" sz="1400">
                          <a:effectLst/>
                        </a:rPr>
                        <a:t> </a:t>
                      </a:r>
                      <a:endPar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90000"/>
                        </a:lnSpc>
                        <a:spcAft>
                          <a:spcPts val="0"/>
                        </a:spcAft>
                      </a:pPr>
                      <a:r>
                        <a:rPr lang="en-US" sz="1400">
                          <a:effectLst/>
                        </a:rPr>
                        <a:t> </a:t>
                      </a:r>
                      <a:endParaRPr lang="en-GB" sz="1400">
                        <a:effectLst/>
                      </a:endParaRPr>
                    </a:p>
                    <a:p>
                      <a:pPr>
                        <a:lnSpc>
                          <a:spcPct val="90000"/>
                        </a:lnSpc>
                        <a:spcAft>
                          <a:spcPts val="0"/>
                        </a:spcAft>
                      </a:pPr>
                      <a:r>
                        <a:rPr lang="en-US" sz="1400">
                          <a:effectLst/>
                        </a:rPr>
                        <a:t>Lacking in one parameter</a:t>
                      </a:r>
                      <a:endPar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90000"/>
                        </a:lnSpc>
                        <a:spcAft>
                          <a:spcPts val="0"/>
                        </a:spcAft>
                      </a:pPr>
                      <a:r>
                        <a:rPr lang="en-US" sz="1400">
                          <a:effectLst/>
                        </a:rPr>
                        <a:t> </a:t>
                      </a:r>
                      <a:endParaRPr lang="en-GB" sz="1400">
                        <a:effectLst/>
                      </a:endParaRPr>
                    </a:p>
                    <a:p>
                      <a:pPr>
                        <a:lnSpc>
                          <a:spcPct val="90000"/>
                        </a:lnSpc>
                        <a:spcAft>
                          <a:spcPts val="0"/>
                        </a:spcAft>
                      </a:pPr>
                      <a:r>
                        <a:rPr lang="en-US" sz="1400">
                          <a:effectLst/>
                        </a:rPr>
                        <a:t>Fulfills all parameters</a:t>
                      </a:r>
                      <a:endPar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1"/>
                  </a:ext>
                </a:extLst>
              </a:tr>
              <a:tr h="3656351">
                <a:tc gridSpan="4">
                  <a:txBody>
                    <a:bodyPr/>
                    <a:lstStyle/>
                    <a:p>
                      <a:pPr algn="just">
                        <a:lnSpc>
                          <a:spcPct val="107000"/>
                        </a:lnSpc>
                        <a:spcBef>
                          <a:spcPts val="100"/>
                        </a:spcBef>
                        <a:spcAft>
                          <a:spcPts val="0"/>
                        </a:spcAft>
                      </a:pPr>
                      <a:r>
                        <a:rPr lang="en-US" sz="2000" dirty="0">
                          <a:effectLst/>
                        </a:rPr>
                        <a:t>Evaluation Parameters</a:t>
                      </a:r>
                      <a:endParaRPr lang="en-GB" sz="2000" dirty="0">
                        <a:effectLst/>
                      </a:endParaRPr>
                    </a:p>
                    <a:p>
                      <a:pPr algn="just">
                        <a:lnSpc>
                          <a:spcPct val="107000"/>
                        </a:lnSpc>
                        <a:spcBef>
                          <a:spcPts val="300"/>
                        </a:spcBef>
                        <a:spcAft>
                          <a:spcPts val="300"/>
                        </a:spcAft>
                      </a:pPr>
                      <a:r>
                        <a:rPr lang="en-US" sz="1400" dirty="0">
                          <a:effectLst/>
                        </a:rPr>
                        <a:t>Score Calculation Procedure: Each Evaluation Parameter has the same numerical value of 3.  Meeting </a:t>
                      </a:r>
                      <a:r>
                        <a:rPr lang="en-US" sz="1400" u="sng" dirty="0">
                          <a:effectLst/>
                        </a:rPr>
                        <a:t>all</a:t>
                      </a:r>
                      <a:r>
                        <a:rPr lang="en-US" sz="1400" dirty="0">
                          <a:effectLst/>
                        </a:rPr>
                        <a:t> parameters will result in a score of 10 (i.e., full conformance). Not meeting </a:t>
                      </a:r>
                      <a:r>
                        <a:rPr lang="en-US" sz="1400" u="sng" dirty="0">
                          <a:effectLst/>
                        </a:rPr>
                        <a:t>any</a:t>
                      </a:r>
                      <a:r>
                        <a:rPr lang="en-US" sz="1400" dirty="0">
                          <a:effectLst/>
                        </a:rPr>
                        <a:t> 1 evaluation parameter will result in a score of 7 (i.e., minor non-conformance). Not meeting </a:t>
                      </a:r>
                      <a:r>
                        <a:rPr lang="en-US" sz="1400" u="sng" dirty="0">
                          <a:effectLst/>
                        </a:rPr>
                        <a:t>any</a:t>
                      </a:r>
                      <a:r>
                        <a:rPr lang="en-US" sz="1400" dirty="0">
                          <a:effectLst/>
                        </a:rPr>
                        <a:t> 2 evaluation parameters will result in a score of 4 (i.e., major non-conformance). Not meeting </a:t>
                      </a:r>
                      <a:r>
                        <a:rPr lang="en-US" sz="1400" u="sng" dirty="0">
                          <a:effectLst/>
                        </a:rPr>
                        <a:t>any</a:t>
                      </a:r>
                      <a:r>
                        <a:rPr lang="en-US" sz="1400" dirty="0">
                          <a:effectLst/>
                        </a:rPr>
                        <a:t> 3 or more evaluation parameters will result in a score of 1 (critical non-conformance).</a:t>
                      </a:r>
                      <a:endParaRPr lang="en-GB" sz="2000" dirty="0">
                        <a:effectLst/>
                      </a:endParaRPr>
                    </a:p>
                    <a:p>
                      <a:pPr algn="just">
                        <a:lnSpc>
                          <a:spcPct val="95000"/>
                        </a:lnSpc>
                        <a:spcAft>
                          <a:spcPts val="300"/>
                        </a:spcAft>
                      </a:pPr>
                      <a:r>
                        <a:rPr lang="en-US" sz="1400" b="1" kern="900" dirty="0">
                          <a:effectLst/>
                        </a:rPr>
                        <a:t>Process:</a:t>
                      </a:r>
                      <a:r>
                        <a:rPr lang="en-US" sz="1400" kern="900" dirty="0">
                          <a:effectLst/>
                        </a:rPr>
                        <a:t> The management system has taken into account technical measures, where and as appropriate (i.e., some fisheries do not have the requirement for a minimum fish size), to the fishery and stock under assessment, in relation to fish size, mesh size, gear, closed seasons, closed areas, areas reserved for particular (e.g., artisanal) fisheries, and protection of juveniles or </a:t>
                      </a:r>
                      <a:r>
                        <a:rPr lang="en-US" sz="1400" kern="900" dirty="0" err="1">
                          <a:effectLst/>
                        </a:rPr>
                        <a:t>spawners</a:t>
                      </a:r>
                      <a:r>
                        <a:rPr lang="en-US" sz="1400" kern="900" dirty="0">
                          <a:effectLst/>
                        </a:rPr>
                        <a:t>.</a:t>
                      </a:r>
                      <a:endParaRPr lang="en-GB" sz="1400" kern="900" dirty="0">
                        <a:effectLst/>
                      </a:endParaRPr>
                    </a:p>
                    <a:p>
                      <a:pPr algn="just">
                        <a:lnSpc>
                          <a:spcPct val="95000"/>
                        </a:lnSpc>
                        <a:spcAft>
                          <a:spcPts val="300"/>
                        </a:spcAft>
                      </a:pPr>
                      <a:r>
                        <a:rPr lang="en-US" sz="1400" b="1" kern="900" dirty="0">
                          <a:effectLst/>
                        </a:rPr>
                        <a:t>Current Status/Appropriateness/Effectiveness:</a:t>
                      </a:r>
                      <a:r>
                        <a:rPr lang="en-US" sz="1400" kern="900" dirty="0">
                          <a:effectLst/>
                        </a:rPr>
                        <a:t> Technical measures are related to sustainability objectives, ensuring sustainable exploitation of the target stock, and minimizing the potential negative impacts of fishery activities on non-target species, ETP species, and the physical environment.</a:t>
                      </a:r>
                      <a:endParaRPr lang="en-GB" sz="1400" kern="900" dirty="0">
                        <a:effectLst/>
                      </a:endParaRPr>
                    </a:p>
                    <a:p>
                      <a:pPr algn="just">
                        <a:lnSpc>
                          <a:spcPct val="95000"/>
                        </a:lnSpc>
                        <a:spcAft>
                          <a:spcPts val="300"/>
                        </a:spcAft>
                      </a:pPr>
                      <a:r>
                        <a:rPr lang="en-US" sz="1400" b="1" kern="900" dirty="0">
                          <a:effectLst/>
                        </a:rPr>
                        <a:t>Evidence Basis:</a:t>
                      </a:r>
                      <a:r>
                        <a:rPr lang="en-US" sz="1400" kern="900" dirty="0">
                          <a:effectLst/>
                        </a:rPr>
                        <a:t> The availability, quality, and/or adequacy of the evidence is sufficient to substantiate that technical measures regarding the stock under consideration</a:t>
                      </a:r>
                      <a:r>
                        <a:rPr lang="en-US" sz="1200" kern="900" dirty="0">
                          <a:effectLst/>
                        </a:rPr>
                        <a:t> </a:t>
                      </a:r>
                      <a:r>
                        <a:rPr lang="en-US" sz="1400" kern="900" dirty="0">
                          <a:effectLst/>
                        </a:rPr>
                        <a:t>are taken into account, where appropriate, in relation to fish size, mesh size, gear, closed seasons, closed areas, areas reserved for particular (e.g., artisanal) fisheries, and protection of juveniles or </a:t>
                      </a:r>
                      <a:r>
                        <a:rPr lang="en-US" sz="1400" kern="900" dirty="0" err="1">
                          <a:effectLst/>
                        </a:rPr>
                        <a:t>spawners</a:t>
                      </a:r>
                      <a:r>
                        <a:rPr lang="en-US" sz="1400" kern="900" dirty="0">
                          <a:effectLst/>
                        </a:rPr>
                        <a:t>. Examples may include fishery management plans, regulations or various other reports.</a:t>
                      </a:r>
                      <a:endParaRPr lang="en-GB" sz="14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085184"/>
            <a:ext cx="8229600" cy="1512168"/>
          </a:xfrm>
        </p:spPr>
        <p:txBody>
          <a:bodyPr rtlCol="0">
            <a:normAutofit fontScale="47500" lnSpcReduction="20000"/>
          </a:bodyPr>
          <a:lstStyle/>
          <a:p>
            <a:pPr eaLnBrk="1" fontAlgn="auto" hangingPunct="1">
              <a:spcAft>
                <a:spcPts val="0"/>
              </a:spcAft>
              <a:buNone/>
              <a:defRPr/>
            </a:pPr>
            <a:endParaRPr lang="en-IE" dirty="0"/>
          </a:p>
          <a:p>
            <a:pPr eaLnBrk="1" fontAlgn="auto" hangingPunct="1">
              <a:spcAft>
                <a:spcPts val="0"/>
              </a:spcAft>
              <a:defRPr/>
            </a:pPr>
            <a:endParaRPr lang="en-IE" dirty="0"/>
          </a:p>
          <a:p>
            <a:pPr eaLnBrk="1" fontAlgn="auto" hangingPunct="1">
              <a:spcAft>
                <a:spcPts val="0"/>
              </a:spcAft>
              <a:defRPr/>
            </a:pPr>
            <a:r>
              <a:rPr lang="en-IE" sz="5100" dirty="0"/>
              <a:t>Title 5 of Fish and Game, Chapter 34 and 35 of the Alaska Administrative Code (5 AAC 34 and 35) specify all State requirements (e.g. gear specs etc...)</a:t>
            </a:r>
          </a:p>
        </p:txBody>
      </p:sp>
      <p:pic>
        <p:nvPicPr>
          <p:cNvPr id="39938" name="Picture 2"/>
          <p:cNvPicPr>
            <a:picLocks noChangeAspect="1" noChangeArrowheads="1"/>
          </p:cNvPicPr>
          <p:nvPr/>
        </p:nvPicPr>
        <p:blipFill>
          <a:blip r:embed="rId2" cstate="print"/>
          <a:srcRect/>
          <a:stretch>
            <a:fillRect/>
          </a:stretch>
        </p:blipFill>
        <p:spPr bwMode="auto">
          <a:xfrm>
            <a:off x="827584" y="1700808"/>
            <a:ext cx="7128792" cy="3888432"/>
          </a:xfrm>
          <a:prstGeom prst="rect">
            <a:avLst/>
          </a:prstGeom>
          <a:noFill/>
          <a:ln w="9525">
            <a:noFill/>
            <a:miter lim="800000"/>
            <a:headEnd/>
            <a:tailEnd/>
          </a:ln>
        </p:spPr>
      </p:pic>
      <p:pic>
        <p:nvPicPr>
          <p:cNvPr id="5" name="Picture 4" descr="Green_tic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28384" y="1340768"/>
            <a:ext cx="1115616" cy="1450092"/>
          </a:xfrm>
          <a:prstGeom prst="rect">
            <a:avLst/>
          </a:prstGeom>
        </p:spPr>
      </p:pic>
      <p:sp>
        <p:nvSpPr>
          <p:cNvPr id="6" name="Down Arrow 5"/>
          <p:cNvSpPr/>
          <p:nvPr/>
        </p:nvSpPr>
        <p:spPr>
          <a:xfrm>
            <a:off x="4245261" y="26064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882998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9512" y="116632"/>
            <a:ext cx="8784976" cy="1287016"/>
          </a:xfrm>
        </p:spPr>
        <p:txBody>
          <a:bodyPr/>
          <a:lstStyle/>
          <a:p>
            <a:pPr algn="just"/>
            <a:r>
              <a:rPr lang="en-IE" sz="1700" b="1" dirty="0">
                <a:solidFill>
                  <a:srgbClr val="0000FF"/>
                </a:solidFill>
              </a:rPr>
              <a:t>10.1 </a:t>
            </a:r>
            <a:r>
              <a:rPr lang="en-US" sz="1800" dirty="0"/>
              <a:t>Effective mechanisms shall be established for fisheries monitoring, surveillance, control, and enforcement measures including, where appropriate, observer programs, inspection schemes, and vessel monitoring systems, to ensure compliance with the conservation and management measures for the fishery in question. This could include relevant traditional, fisher, or community approaches, provided their performance could be objectively verified.</a:t>
            </a:r>
            <a:r>
              <a:rPr lang="en-US" sz="1700" b="1" i="1" dirty="0">
                <a:solidFill>
                  <a:srgbClr val="0000FF"/>
                </a:solidFill>
              </a:rPr>
              <a:t> </a:t>
            </a:r>
            <a:endParaRPr lang="en-GB" sz="1700" b="1" dirty="0">
              <a:solidFill>
                <a:srgbClr val="0000FF"/>
              </a:solidFill>
            </a:endParaRPr>
          </a:p>
        </p:txBody>
      </p:sp>
      <p:sp>
        <p:nvSpPr>
          <p:cNvPr id="4" name="Content Placeholder 2"/>
          <p:cNvSpPr txBox="1">
            <a:spLocks/>
          </p:cNvSpPr>
          <p:nvPr/>
        </p:nvSpPr>
        <p:spPr>
          <a:xfrm>
            <a:off x="395537" y="2348879"/>
            <a:ext cx="8248402" cy="4080495"/>
          </a:xfrm>
          <a:prstGeom prst="rect">
            <a:avLst/>
          </a:prstGeom>
        </p:spPr>
        <p:txBody>
          <a:bodyPr>
            <a:normAutofit/>
          </a:bodyPr>
          <a:lstStyle/>
          <a:p>
            <a:pPr marL="714375" indent="-714375" fontAlgn="auto">
              <a:spcBef>
                <a:spcPct val="20000"/>
              </a:spcBef>
              <a:spcAft>
                <a:spcPts val="0"/>
              </a:spcAft>
              <a:defRPr/>
            </a:pPr>
            <a:r>
              <a:rPr lang="en-US" sz="3100" b="1" dirty="0">
                <a:solidFill>
                  <a:schemeClr val="tx2"/>
                </a:solidFill>
                <a:latin typeface="+mn-lt"/>
                <a:cs typeface="+mn-cs"/>
              </a:rPr>
              <a:t>	</a:t>
            </a:r>
            <a:endParaRPr lang="en-IE" sz="2000" dirty="0">
              <a:solidFill>
                <a:srgbClr val="00B0F0"/>
              </a:solidFill>
              <a:latin typeface="+mn-lt"/>
              <a:cs typeface="+mn-cs"/>
            </a:endParaRPr>
          </a:p>
          <a:p>
            <a:pPr marL="342900" indent="-342900" fontAlgn="auto">
              <a:spcBef>
                <a:spcPct val="20000"/>
              </a:spcBef>
              <a:spcAft>
                <a:spcPts val="0"/>
              </a:spcAft>
              <a:buFont typeface="Arial" pitchFamily="34" charset="0"/>
              <a:buNone/>
              <a:defRPr/>
            </a:pPr>
            <a:r>
              <a:rPr lang="en-US" sz="2000" dirty="0">
                <a:latin typeface="+mn-lt"/>
                <a:cs typeface="+mn-cs"/>
              </a:rPr>
              <a:t> </a:t>
            </a:r>
            <a:endParaRPr lang="en-IE" sz="2000" dirty="0">
              <a:latin typeface="+mn-lt"/>
              <a:cs typeface="+mn-cs"/>
            </a:endParaRPr>
          </a:p>
          <a:p>
            <a:pPr fontAlgn="auto">
              <a:spcBef>
                <a:spcPct val="20000"/>
              </a:spcBef>
              <a:spcAft>
                <a:spcPts val="0"/>
              </a:spcAft>
              <a:buFont typeface="Arial" pitchFamily="34" charset="0"/>
              <a:buChar char="•"/>
              <a:defRPr/>
            </a:pPr>
            <a:endParaRPr lang="en-IE" sz="4800" dirty="0">
              <a:latin typeface="+mn-lt"/>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67783801"/>
              </p:ext>
            </p:extLst>
          </p:nvPr>
        </p:nvGraphicFramePr>
        <p:xfrm>
          <a:off x="179512" y="1628800"/>
          <a:ext cx="8784976" cy="5162760"/>
        </p:xfrm>
        <a:graphic>
          <a:graphicData uri="http://schemas.openxmlformats.org/drawingml/2006/table">
            <a:tbl>
              <a:tblPr>
                <a:tableStyleId>{5C22544A-7EE6-4342-B048-85BDC9FD1C3A}</a:tableStyleId>
              </a:tblPr>
              <a:tblGrid>
                <a:gridCol w="2004178">
                  <a:extLst>
                    <a:ext uri="{9D8B030D-6E8A-4147-A177-3AD203B41FA5}">
                      <a16:colId xmlns:a16="http://schemas.microsoft.com/office/drawing/2014/main" val="20000"/>
                    </a:ext>
                  </a:extLst>
                </a:gridCol>
                <a:gridCol w="2221296">
                  <a:extLst>
                    <a:ext uri="{9D8B030D-6E8A-4147-A177-3AD203B41FA5}">
                      <a16:colId xmlns:a16="http://schemas.microsoft.com/office/drawing/2014/main" val="20001"/>
                    </a:ext>
                  </a:extLst>
                </a:gridCol>
                <a:gridCol w="2263049">
                  <a:extLst>
                    <a:ext uri="{9D8B030D-6E8A-4147-A177-3AD203B41FA5}">
                      <a16:colId xmlns:a16="http://schemas.microsoft.com/office/drawing/2014/main" val="20002"/>
                    </a:ext>
                  </a:extLst>
                </a:gridCol>
                <a:gridCol w="2296453">
                  <a:extLst>
                    <a:ext uri="{9D8B030D-6E8A-4147-A177-3AD203B41FA5}">
                      <a16:colId xmlns:a16="http://schemas.microsoft.com/office/drawing/2014/main" val="20003"/>
                    </a:ext>
                  </a:extLst>
                </a:gridCol>
              </a:tblGrid>
              <a:tr h="456647">
                <a:tc>
                  <a:txBody>
                    <a:bodyPr/>
                    <a:lstStyle/>
                    <a:p>
                      <a:pPr algn="ctr">
                        <a:lnSpc>
                          <a:spcPct val="107000"/>
                        </a:lnSpc>
                        <a:spcAft>
                          <a:spcPts val="0"/>
                        </a:spcAft>
                      </a:pPr>
                      <a:r>
                        <a:rPr lang="en-GB" sz="1200" dirty="0">
                          <a:effectLst/>
                        </a:rPr>
                        <a:t> </a:t>
                      </a:r>
                      <a:r>
                        <a:rPr lang="en-US" sz="2000" dirty="0">
                          <a:effectLst/>
                        </a:rPr>
                        <a:t>Critical NC </a:t>
                      </a:r>
                      <a:endParaRPr lang="en-GB" sz="1800" dirty="0">
                        <a:effectLst/>
                      </a:endParaRPr>
                    </a:p>
                    <a:p>
                      <a:pPr algn="ctr">
                        <a:lnSpc>
                          <a:spcPct val="107000"/>
                        </a:lnSpc>
                        <a:spcAft>
                          <a:spcPts val="600"/>
                        </a:spcAft>
                      </a:pPr>
                      <a:r>
                        <a:rPr lang="en-US" sz="1800" dirty="0">
                          <a:effectLst/>
                        </a:rPr>
                        <a:t>Score = 1</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rPr>
                        <a:t>Major NC</a:t>
                      </a:r>
                      <a:endParaRPr lang="en-GB" sz="1800">
                        <a:effectLst/>
                      </a:endParaRPr>
                    </a:p>
                    <a:p>
                      <a:pPr algn="ctr">
                        <a:lnSpc>
                          <a:spcPct val="107000"/>
                        </a:lnSpc>
                        <a:spcAft>
                          <a:spcPts val="600"/>
                        </a:spcAft>
                      </a:pPr>
                      <a:r>
                        <a:rPr lang="en-US" sz="1800">
                          <a:effectLst/>
                        </a:rPr>
                        <a:t>Score = 4</a:t>
                      </a:r>
                      <a:endParaRPr lang="en-GB"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rPr>
                        <a:t>Minor NC</a:t>
                      </a:r>
                      <a:endParaRPr lang="en-GB" sz="1800">
                        <a:effectLst/>
                      </a:endParaRPr>
                    </a:p>
                    <a:p>
                      <a:pPr algn="ctr">
                        <a:lnSpc>
                          <a:spcPct val="107000"/>
                        </a:lnSpc>
                        <a:spcAft>
                          <a:spcPts val="600"/>
                        </a:spcAft>
                      </a:pPr>
                      <a:r>
                        <a:rPr lang="en-US" sz="1800">
                          <a:effectLst/>
                        </a:rPr>
                        <a:t>Score  = 7</a:t>
                      </a:r>
                      <a:endParaRPr lang="en-GB"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 </a:t>
                      </a:r>
                      <a:r>
                        <a:rPr lang="en-US" sz="1800">
                          <a:effectLst/>
                        </a:rPr>
                        <a:t>Full Conformance</a:t>
                      </a:r>
                      <a:endParaRPr lang="en-GB" sz="1800">
                        <a:effectLst/>
                      </a:endParaRPr>
                    </a:p>
                    <a:p>
                      <a:pPr algn="ctr">
                        <a:lnSpc>
                          <a:spcPct val="107000"/>
                        </a:lnSpc>
                        <a:spcAft>
                          <a:spcPts val="600"/>
                        </a:spcAft>
                      </a:pPr>
                      <a:r>
                        <a:rPr lang="en-US" sz="1800">
                          <a:effectLst/>
                        </a:rPr>
                        <a:t>Score = 10</a:t>
                      </a:r>
                      <a:endParaRPr lang="en-GB"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14129">
                <a:tc>
                  <a:txBody>
                    <a:bodyPr/>
                    <a:lstStyle/>
                    <a:p>
                      <a:pPr>
                        <a:lnSpc>
                          <a:spcPct val="90000"/>
                        </a:lnSpc>
                        <a:spcAft>
                          <a:spcPts val="0"/>
                        </a:spcAft>
                      </a:pPr>
                      <a:r>
                        <a:rPr lang="en-US" sz="1200">
                          <a:effectLst/>
                        </a:rPr>
                        <a:t> </a:t>
                      </a:r>
                      <a:endParaRPr lang="en-GB" sz="1200">
                        <a:effectLst/>
                      </a:endParaRPr>
                    </a:p>
                    <a:p>
                      <a:pPr>
                        <a:lnSpc>
                          <a:spcPct val="90000"/>
                        </a:lnSpc>
                        <a:spcAft>
                          <a:spcPts val="0"/>
                        </a:spcAft>
                      </a:pPr>
                      <a:r>
                        <a:rPr lang="en-US" sz="1200">
                          <a:effectLst/>
                        </a:rPr>
                        <a:t>Lacking in three or more parameters</a:t>
                      </a:r>
                      <a:endParaRPr lang="en-GB" sz="1200">
                        <a:effectLst/>
                      </a:endParaRPr>
                    </a:p>
                    <a:p>
                      <a:pPr>
                        <a:lnSpc>
                          <a:spcPct val="90000"/>
                        </a:lnSpc>
                        <a:spcAft>
                          <a:spcPts val="0"/>
                        </a:spcAft>
                      </a:pPr>
                      <a:r>
                        <a:rPr lang="en-US" sz="1200">
                          <a:effectLst/>
                        </a:rPr>
                        <a:t> </a:t>
                      </a:r>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90000"/>
                        </a:lnSpc>
                        <a:spcAft>
                          <a:spcPts val="0"/>
                        </a:spcAft>
                      </a:pPr>
                      <a:r>
                        <a:rPr lang="en-US" sz="1200">
                          <a:effectLst/>
                        </a:rPr>
                        <a:t> </a:t>
                      </a:r>
                      <a:endParaRPr lang="en-GB" sz="1200">
                        <a:effectLst/>
                      </a:endParaRPr>
                    </a:p>
                    <a:p>
                      <a:pPr>
                        <a:lnSpc>
                          <a:spcPct val="90000"/>
                        </a:lnSpc>
                        <a:spcAft>
                          <a:spcPts val="0"/>
                        </a:spcAft>
                      </a:pPr>
                      <a:r>
                        <a:rPr lang="en-US" sz="1200">
                          <a:effectLst/>
                        </a:rPr>
                        <a:t>Lacking in two parameters </a:t>
                      </a:r>
                      <a:endParaRPr lang="en-GB" sz="1200">
                        <a:effectLst/>
                      </a:endParaRPr>
                    </a:p>
                    <a:p>
                      <a:pPr>
                        <a:lnSpc>
                          <a:spcPct val="90000"/>
                        </a:lnSpc>
                        <a:spcAft>
                          <a:spcPts val="0"/>
                        </a:spcAft>
                      </a:pPr>
                      <a:r>
                        <a:rPr lang="en-US" sz="1200">
                          <a:effectLst/>
                        </a:rPr>
                        <a:t> </a:t>
                      </a:r>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90000"/>
                        </a:lnSpc>
                        <a:spcAft>
                          <a:spcPts val="0"/>
                        </a:spcAft>
                      </a:pPr>
                      <a:r>
                        <a:rPr lang="en-US" sz="1200">
                          <a:effectLst/>
                        </a:rPr>
                        <a:t> </a:t>
                      </a:r>
                      <a:endParaRPr lang="en-GB" sz="1200">
                        <a:effectLst/>
                      </a:endParaRPr>
                    </a:p>
                    <a:p>
                      <a:pPr>
                        <a:lnSpc>
                          <a:spcPct val="90000"/>
                        </a:lnSpc>
                        <a:spcAft>
                          <a:spcPts val="0"/>
                        </a:spcAft>
                      </a:pPr>
                      <a:r>
                        <a:rPr lang="en-US" sz="1200">
                          <a:effectLst/>
                        </a:rPr>
                        <a:t>Lacking in one parameter</a:t>
                      </a:r>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90000"/>
                        </a:lnSpc>
                        <a:spcAft>
                          <a:spcPts val="0"/>
                        </a:spcAft>
                      </a:pPr>
                      <a:r>
                        <a:rPr lang="en-US" sz="1200">
                          <a:effectLst/>
                        </a:rPr>
                        <a:t> </a:t>
                      </a:r>
                      <a:endParaRPr lang="en-GB" sz="1200">
                        <a:effectLst/>
                      </a:endParaRPr>
                    </a:p>
                    <a:p>
                      <a:pPr>
                        <a:lnSpc>
                          <a:spcPct val="90000"/>
                        </a:lnSpc>
                        <a:spcAft>
                          <a:spcPts val="0"/>
                        </a:spcAft>
                      </a:pPr>
                      <a:r>
                        <a:rPr lang="en-US" sz="1200">
                          <a:effectLst/>
                        </a:rPr>
                        <a:t>Fulfills all parameters</a:t>
                      </a:r>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1"/>
                  </a:ext>
                </a:extLst>
              </a:tr>
              <a:tr h="3897776">
                <a:tc gridSpan="4">
                  <a:txBody>
                    <a:bodyPr/>
                    <a:lstStyle/>
                    <a:p>
                      <a:pPr algn="just">
                        <a:lnSpc>
                          <a:spcPct val="107000"/>
                        </a:lnSpc>
                        <a:spcBef>
                          <a:spcPts val="100"/>
                        </a:spcBef>
                        <a:spcAft>
                          <a:spcPts val="0"/>
                        </a:spcAft>
                      </a:pPr>
                      <a:r>
                        <a:rPr lang="en-US" sz="1800" dirty="0">
                          <a:effectLst/>
                        </a:rPr>
                        <a:t>Evaluation Parameters</a:t>
                      </a:r>
                      <a:endParaRPr lang="en-GB" sz="1800" dirty="0">
                        <a:effectLst/>
                      </a:endParaRPr>
                    </a:p>
                    <a:p>
                      <a:pPr algn="just">
                        <a:lnSpc>
                          <a:spcPct val="107000"/>
                        </a:lnSpc>
                        <a:spcBef>
                          <a:spcPts val="300"/>
                        </a:spcBef>
                        <a:spcAft>
                          <a:spcPts val="300"/>
                        </a:spcAft>
                      </a:pPr>
                      <a:r>
                        <a:rPr lang="en-US" sz="1200" dirty="0">
                          <a:effectLst/>
                        </a:rPr>
                        <a:t>Score Calculation Procedure: Each Evaluation Parameter has the same numerical value of 3.  Meeting </a:t>
                      </a:r>
                      <a:r>
                        <a:rPr lang="en-US" sz="1200" u="sng" dirty="0">
                          <a:effectLst/>
                        </a:rPr>
                        <a:t>all</a:t>
                      </a:r>
                      <a:r>
                        <a:rPr lang="en-US" sz="1200" dirty="0">
                          <a:effectLst/>
                        </a:rPr>
                        <a:t> parameters will result in a score of 10 (i.e., full conformance). Not meeting </a:t>
                      </a:r>
                      <a:r>
                        <a:rPr lang="en-US" sz="1200" u="sng" dirty="0">
                          <a:effectLst/>
                        </a:rPr>
                        <a:t>any</a:t>
                      </a:r>
                      <a:r>
                        <a:rPr lang="en-US" sz="1200" dirty="0">
                          <a:effectLst/>
                        </a:rPr>
                        <a:t> 1 evaluation parameter will result in a score of 7 (i.e., minor non-conformance). Not meeting </a:t>
                      </a:r>
                      <a:r>
                        <a:rPr lang="en-US" sz="1200" u="sng" dirty="0">
                          <a:effectLst/>
                        </a:rPr>
                        <a:t>any</a:t>
                      </a:r>
                      <a:r>
                        <a:rPr lang="en-US" sz="1200" dirty="0">
                          <a:effectLst/>
                        </a:rPr>
                        <a:t> 2 evaluation parameters will result in a score of 4 (i.e., major non-conformance). Not meeting </a:t>
                      </a:r>
                      <a:r>
                        <a:rPr lang="en-US" sz="1200" u="sng" dirty="0">
                          <a:effectLst/>
                        </a:rPr>
                        <a:t>any</a:t>
                      </a:r>
                      <a:r>
                        <a:rPr lang="en-US" sz="1200" dirty="0">
                          <a:effectLst/>
                        </a:rPr>
                        <a:t> 3 or more evaluation parameters will result in a score of 1 (critical non-conformance).</a:t>
                      </a:r>
                      <a:endParaRPr lang="en-GB" sz="1800" dirty="0">
                        <a:effectLst/>
                      </a:endParaRPr>
                    </a:p>
                    <a:p>
                      <a:pPr algn="just">
                        <a:lnSpc>
                          <a:spcPct val="95000"/>
                        </a:lnSpc>
                        <a:spcAft>
                          <a:spcPts val="300"/>
                        </a:spcAft>
                      </a:pPr>
                      <a:r>
                        <a:rPr lang="en-US" sz="1200" b="1" kern="900" dirty="0">
                          <a:effectLst/>
                        </a:rPr>
                        <a:t>Process:</a:t>
                      </a:r>
                      <a:r>
                        <a:rPr lang="en-US" sz="1200" kern="900" dirty="0">
                          <a:effectLst/>
                        </a:rPr>
                        <a:t> There are clear mechanisms established for fisheries monitoring, surveillance, control, and enforcement.</a:t>
                      </a:r>
                      <a:endParaRPr lang="en-GB" sz="1200" kern="900" dirty="0">
                        <a:effectLst/>
                      </a:endParaRPr>
                    </a:p>
                    <a:p>
                      <a:pPr algn="just">
                        <a:lnSpc>
                          <a:spcPct val="95000"/>
                        </a:lnSpc>
                        <a:spcAft>
                          <a:spcPts val="300"/>
                        </a:spcAft>
                      </a:pPr>
                      <a:r>
                        <a:rPr lang="en-US" sz="1200" b="1" kern="900" dirty="0">
                          <a:effectLst/>
                        </a:rPr>
                        <a:t>Current Status/Appropriateness/Effectiveness: </a:t>
                      </a:r>
                      <a:r>
                        <a:rPr lang="en-US" sz="1200" kern="900" dirty="0">
                          <a:effectLst/>
                        </a:rPr>
                        <a:t>These mechanisms are effective, and include effective observer programs, inspection schemes, and vessel monitoring systems where appropriate for the type of fishery under assessment. Monitoring, surveillance, control, and enforcement mechanisms can be considered effective if they are sufficiently broad to cover the entirety of the unit of certification, there is evidence that rules and regulations are consistently enforced, and there is no evidence of frequent or widespread violation of fishery regulations. This could include relevant traditional, fisher, or community approaches, provided their performance could be objectively verified. With respect to fisheries on the high seas, the legal obligations of UNCLOS and UNFSA have particular relevance. Evidence of the performance of the legal framework can be derived from assessing conformance with requirements covering compliance and enforcement. Specifically, the assessment team shall document the general level/type of fisheries controls (e.g., number of </a:t>
                      </a:r>
                      <a:r>
                        <a:rPr lang="en-US" sz="1200" kern="900" dirty="0" err="1">
                          <a:effectLst/>
                        </a:rPr>
                        <a:t>boardings</a:t>
                      </a:r>
                      <a:r>
                        <a:rPr lang="en-US" sz="1200" kern="900" dirty="0">
                          <a:effectLst/>
                        </a:rPr>
                        <a:t>, reprimands) and the respective level of fisheries violations (e.g., %) on a yearly basis.</a:t>
                      </a:r>
                      <a:endParaRPr lang="en-GB" sz="1200" kern="900" dirty="0">
                        <a:effectLst/>
                      </a:endParaRPr>
                    </a:p>
                    <a:p>
                      <a:pPr algn="just">
                        <a:lnSpc>
                          <a:spcPct val="95000"/>
                        </a:lnSpc>
                        <a:spcAft>
                          <a:spcPts val="300"/>
                        </a:spcAft>
                      </a:pPr>
                      <a:r>
                        <a:rPr lang="en-US" sz="1200" b="1" kern="900" dirty="0">
                          <a:effectLst/>
                        </a:rPr>
                        <a:t>Evidence Basis: </a:t>
                      </a:r>
                      <a:r>
                        <a:rPr lang="en-US" sz="1200" kern="900" dirty="0">
                          <a:effectLst/>
                        </a:rPr>
                        <a:t>The availability, quality, and/or adequacy of the evidence is sufficient to substantiate that effective mechanisms are established for fisheries monitoring, surveillance, control, and enforcement measures including, where appropriate, observer programs, inspection schemes, and vessel monitoring systems, to ensure compliance with the conservation and management measures for the fishery in question. This could include relevant traditional, fisher or community approaches, provided their performance could be objectively verified. Examples may include rules and regulations, enforcement reports. </a:t>
                      </a:r>
                      <a:endParaRPr lang="en-GB" sz="12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95537" y="2348879"/>
            <a:ext cx="8248402" cy="4080495"/>
          </a:xfrm>
          <a:prstGeom prst="rect">
            <a:avLst/>
          </a:prstGeom>
        </p:spPr>
        <p:txBody>
          <a:bodyPr>
            <a:normAutofit/>
          </a:bodyPr>
          <a:lstStyle/>
          <a:p>
            <a:pPr marL="714375" indent="-714375" fontAlgn="auto">
              <a:spcBef>
                <a:spcPct val="20000"/>
              </a:spcBef>
              <a:spcAft>
                <a:spcPts val="0"/>
              </a:spcAft>
              <a:defRPr/>
            </a:pPr>
            <a:r>
              <a:rPr lang="en-US" sz="3100" b="1" dirty="0">
                <a:solidFill>
                  <a:schemeClr val="tx2"/>
                </a:solidFill>
                <a:latin typeface="+mn-lt"/>
                <a:cs typeface="+mn-cs"/>
              </a:rPr>
              <a:t>	</a:t>
            </a:r>
            <a:endParaRPr lang="en-IE" sz="2000" dirty="0">
              <a:solidFill>
                <a:srgbClr val="00B0F0"/>
              </a:solidFill>
              <a:latin typeface="+mn-lt"/>
              <a:cs typeface="+mn-cs"/>
            </a:endParaRPr>
          </a:p>
          <a:p>
            <a:pPr marL="342900" indent="-342900" fontAlgn="auto">
              <a:spcBef>
                <a:spcPct val="20000"/>
              </a:spcBef>
              <a:spcAft>
                <a:spcPts val="0"/>
              </a:spcAft>
              <a:buFont typeface="Arial" pitchFamily="34" charset="0"/>
              <a:buNone/>
              <a:defRPr/>
            </a:pPr>
            <a:r>
              <a:rPr lang="en-US" sz="2000" dirty="0">
                <a:latin typeface="+mn-lt"/>
                <a:cs typeface="+mn-cs"/>
              </a:rPr>
              <a:t> </a:t>
            </a:r>
            <a:endParaRPr lang="en-IE" sz="2000" dirty="0">
              <a:latin typeface="+mn-lt"/>
              <a:cs typeface="+mn-cs"/>
            </a:endParaRPr>
          </a:p>
          <a:p>
            <a:pPr fontAlgn="auto">
              <a:spcBef>
                <a:spcPct val="20000"/>
              </a:spcBef>
              <a:spcAft>
                <a:spcPts val="0"/>
              </a:spcAft>
              <a:buFont typeface="Arial" pitchFamily="34" charset="0"/>
              <a:buChar char="•"/>
              <a:defRPr/>
            </a:pPr>
            <a:endParaRPr lang="en-IE" sz="4800" dirty="0">
              <a:latin typeface="+mn-lt"/>
              <a:cs typeface="+mn-cs"/>
            </a:endParaRPr>
          </a:p>
        </p:txBody>
      </p:sp>
      <p:pic>
        <p:nvPicPr>
          <p:cNvPr id="5" name="Picture 4"/>
          <p:cNvPicPr/>
          <p:nvPr/>
        </p:nvPicPr>
        <p:blipFill>
          <a:blip r:embed="rId2" cstate="screen">
            <a:lum contrast="5000"/>
            <a:extLst>
              <a:ext uri="{28A0092B-C50C-407E-A947-70E740481C1C}">
                <a14:useLocalDpi xmlns:a14="http://schemas.microsoft.com/office/drawing/2010/main"/>
              </a:ext>
            </a:extLst>
          </a:blip>
          <a:srcRect l="3547" t="24104" r="-825"/>
          <a:stretch>
            <a:fillRect/>
          </a:stretch>
        </p:blipFill>
        <p:spPr bwMode="auto">
          <a:xfrm>
            <a:off x="395536" y="2204864"/>
            <a:ext cx="8424936" cy="4425702"/>
          </a:xfrm>
          <a:prstGeom prst="rect">
            <a:avLst/>
          </a:prstGeom>
          <a:noFill/>
          <a:ln w="9525">
            <a:noFill/>
            <a:miter lim="800000"/>
            <a:headEnd/>
            <a:tailEnd/>
          </a:ln>
        </p:spPr>
      </p:pic>
      <p:sp>
        <p:nvSpPr>
          <p:cNvPr id="7" name="TextBox 6"/>
          <p:cNvSpPr txBox="1"/>
          <p:nvPr/>
        </p:nvSpPr>
        <p:spPr>
          <a:xfrm>
            <a:off x="467544" y="1772816"/>
            <a:ext cx="8136904" cy="369332"/>
          </a:xfrm>
          <a:prstGeom prst="rect">
            <a:avLst/>
          </a:prstGeom>
          <a:noFill/>
        </p:spPr>
        <p:txBody>
          <a:bodyPr wrap="square" rtlCol="0">
            <a:spAutoFit/>
          </a:bodyPr>
          <a:lstStyle/>
          <a:p>
            <a:pPr>
              <a:buFont typeface="Arial" pitchFamily="34" charset="0"/>
              <a:buChar char="•"/>
            </a:pPr>
            <a:r>
              <a:rPr lang="en-GB" b="1" dirty="0"/>
              <a:t> Observer Program, VMS and inspection schemes.</a:t>
            </a:r>
          </a:p>
        </p:txBody>
      </p:sp>
      <p:pic>
        <p:nvPicPr>
          <p:cNvPr id="8" name="Picture 7" descr="Green_tic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12360" y="507390"/>
            <a:ext cx="1115616" cy="1450092"/>
          </a:xfrm>
          <a:prstGeom prst="rect">
            <a:avLst/>
          </a:prstGeom>
        </p:spPr>
      </p:pic>
      <p:sp>
        <p:nvSpPr>
          <p:cNvPr id="9" name="Down Arrow 8"/>
          <p:cNvSpPr/>
          <p:nvPr/>
        </p:nvSpPr>
        <p:spPr>
          <a:xfrm>
            <a:off x="4245261" y="26064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977538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23527" y="232032"/>
            <a:ext cx="8640960" cy="1138138"/>
          </a:xfrm>
        </p:spPr>
        <p:txBody>
          <a:bodyPr/>
          <a:lstStyle/>
          <a:p>
            <a:pPr algn="just"/>
            <a:r>
              <a:rPr lang="en-US" sz="1400" b="1" dirty="0">
                <a:solidFill>
                  <a:srgbClr val="0000FF"/>
                </a:solidFill>
              </a:rPr>
              <a:t>12.6 </a:t>
            </a:r>
            <a:r>
              <a:rPr lang="en-US" sz="1400" dirty="0"/>
              <a:t>The fishery management organization shall consider the most probable adverse impacts of the fishery under assessment on main associated species (Appendix 1, Part 3 and 7), by assessing and, where appropriate, addressing and or/correcting them, taking into account available scientific information and local knowledge. Accordingly, these catches (including discards) shall be monitored and shall not threaten these non-target stocks with serious risk of extinction, recruitment overfishing, or other impacts that are likely to be irreversible or very slowly reversible. If such impacts arise, effective remedial action shall be taken.</a:t>
            </a:r>
            <a:endParaRPr lang="en-GB" sz="1400" b="1" dirty="0">
              <a:solidFill>
                <a:srgbClr val="0000FF"/>
              </a:solidFill>
            </a:endParaRPr>
          </a:p>
        </p:txBody>
      </p:sp>
      <p:sp>
        <p:nvSpPr>
          <p:cNvPr id="4" name="Content Placeholder 2"/>
          <p:cNvSpPr txBox="1">
            <a:spLocks/>
          </p:cNvSpPr>
          <p:nvPr/>
        </p:nvSpPr>
        <p:spPr>
          <a:xfrm>
            <a:off x="222904" y="2492896"/>
            <a:ext cx="8964488" cy="4440534"/>
          </a:xfrm>
          <a:prstGeom prst="rect">
            <a:avLst/>
          </a:prstGeom>
        </p:spPr>
        <p:txBody>
          <a:bodyPr>
            <a:normAutofit/>
          </a:bodyPr>
          <a:lstStyle/>
          <a:p>
            <a:r>
              <a:rPr lang="en-IE" sz="3200" dirty="0"/>
              <a:t> </a:t>
            </a:r>
            <a:endParaRPr lang="en-GB" sz="3200" dirty="0"/>
          </a:p>
          <a:p>
            <a:pPr marL="342900" indent="-342900" fontAlgn="auto">
              <a:spcBef>
                <a:spcPct val="20000"/>
              </a:spcBef>
              <a:spcAft>
                <a:spcPts val="0"/>
              </a:spcAft>
              <a:buFont typeface="Arial" pitchFamily="34" charset="0"/>
              <a:buNone/>
              <a:defRPr/>
            </a:pPr>
            <a:r>
              <a:rPr lang="en-US" sz="2000" dirty="0">
                <a:latin typeface="+mn-lt"/>
                <a:cs typeface="+mn-cs"/>
              </a:rPr>
              <a:t> </a:t>
            </a:r>
            <a:endParaRPr lang="en-IE" sz="2000" dirty="0">
              <a:latin typeface="+mn-lt"/>
              <a:cs typeface="+mn-cs"/>
            </a:endParaRPr>
          </a:p>
          <a:p>
            <a:pPr fontAlgn="auto">
              <a:spcBef>
                <a:spcPct val="20000"/>
              </a:spcBef>
              <a:spcAft>
                <a:spcPts val="0"/>
              </a:spcAft>
              <a:buFont typeface="Arial" pitchFamily="34" charset="0"/>
              <a:buChar char="•"/>
              <a:defRPr/>
            </a:pPr>
            <a:endParaRPr lang="en-IE" sz="4800" dirty="0">
              <a:latin typeface="+mn-lt"/>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4069354644"/>
              </p:ext>
            </p:extLst>
          </p:nvPr>
        </p:nvGraphicFramePr>
        <p:xfrm>
          <a:off x="323527" y="1555412"/>
          <a:ext cx="8352929" cy="5184140"/>
        </p:xfrm>
        <a:graphic>
          <a:graphicData uri="http://schemas.openxmlformats.org/drawingml/2006/table">
            <a:tbl>
              <a:tblPr>
                <a:tableStyleId>{5C22544A-7EE6-4342-B048-85BDC9FD1C3A}</a:tableStyleId>
              </a:tblPr>
              <a:tblGrid>
                <a:gridCol w="1842091">
                  <a:extLst>
                    <a:ext uri="{9D8B030D-6E8A-4147-A177-3AD203B41FA5}">
                      <a16:colId xmlns:a16="http://schemas.microsoft.com/office/drawing/2014/main" val="20000"/>
                    </a:ext>
                  </a:extLst>
                </a:gridCol>
                <a:gridCol w="2143812">
                  <a:extLst>
                    <a:ext uri="{9D8B030D-6E8A-4147-A177-3AD203B41FA5}">
                      <a16:colId xmlns:a16="http://schemas.microsoft.com/office/drawing/2014/main" val="20001"/>
                    </a:ext>
                  </a:extLst>
                </a:gridCol>
                <a:gridCol w="2143812">
                  <a:extLst>
                    <a:ext uri="{9D8B030D-6E8A-4147-A177-3AD203B41FA5}">
                      <a16:colId xmlns:a16="http://schemas.microsoft.com/office/drawing/2014/main" val="20002"/>
                    </a:ext>
                  </a:extLst>
                </a:gridCol>
                <a:gridCol w="2223214">
                  <a:extLst>
                    <a:ext uri="{9D8B030D-6E8A-4147-A177-3AD203B41FA5}">
                      <a16:colId xmlns:a16="http://schemas.microsoft.com/office/drawing/2014/main" val="20003"/>
                    </a:ext>
                  </a:extLst>
                </a:gridCol>
              </a:tblGrid>
              <a:tr h="348088">
                <a:tc>
                  <a:txBody>
                    <a:bodyPr/>
                    <a:lstStyle/>
                    <a:p>
                      <a:pPr algn="ctr">
                        <a:lnSpc>
                          <a:spcPct val="107000"/>
                        </a:lnSpc>
                        <a:spcAft>
                          <a:spcPts val="0"/>
                        </a:spcAft>
                      </a:pPr>
                      <a:r>
                        <a:rPr lang="en-GB" sz="1050" dirty="0">
                          <a:effectLst/>
                        </a:rPr>
                        <a:t> </a:t>
                      </a:r>
                      <a:r>
                        <a:rPr lang="en-US" sz="1200" dirty="0">
                          <a:effectLst/>
                        </a:rPr>
                        <a:t>Critical NC </a:t>
                      </a:r>
                      <a:endParaRPr lang="en-GB" sz="1200" dirty="0">
                        <a:effectLst/>
                      </a:endParaRPr>
                    </a:p>
                    <a:p>
                      <a:pPr algn="ctr">
                        <a:lnSpc>
                          <a:spcPct val="107000"/>
                        </a:lnSpc>
                        <a:spcAft>
                          <a:spcPts val="600"/>
                        </a:spcAft>
                      </a:pPr>
                      <a:r>
                        <a:rPr lang="en-US" sz="1200" dirty="0">
                          <a:effectLst/>
                        </a:rPr>
                        <a:t>Score = 1</a:t>
                      </a: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73" marR="59973" marT="0" marB="0"/>
                </a:tc>
                <a:tc>
                  <a:txBody>
                    <a:bodyPr/>
                    <a:lstStyle/>
                    <a:p>
                      <a:pPr algn="ctr">
                        <a:lnSpc>
                          <a:spcPct val="107000"/>
                        </a:lnSpc>
                        <a:spcAft>
                          <a:spcPts val="0"/>
                        </a:spcAft>
                      </a:pPr>
                      <a:r>
                        <a:rPr lang="en-US" sz="1200">
                          <a:effectLst/>
                        </a:rPr>
                        <a:t>Major NC</a:t>
                      </a:r>
                      <a:endParaRPr lang="en-GB" sz="1200">
                        <a:effectLst/>
                      </a:endParaRPr>
                    </a:p>
                    <a:p>
                      <a:pPr algn="ctr">
                        <a:lnSpc>
                          <a:spcPct val="107000"/>
                        </a:lnSpc>
                        <a:spcAft>
                          <a:spcPts val="600"/>
                        </a:spcAft>
                      </a:pPr>
                      <a:r>
                        <a:rPr lang="en-US" sz="1200">
                          <a:effectLst/>
                        </a:rPr>
                        <a:t>Score = 4</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73" marR="59973" marT="0" marB="0"/>
                </a:tc>
                <a:tc>
                  <a:txBody>
                    <a:bodyPr/>
                    <a:lstStyle/>
                    <a:p>
                      <a:pPr algn="ctr">
                        <a:lnSpc>
                          <a:spcPct val="107000"/>
                        </a:lnSpc>
                        <a:spcAft>
                          <a:spcPts val="0"/>
                        </a:spcAft>
                      </a:pPr>
                      <a:r>
                        <a:rPr lang="en-US" sz="1200">
                          <a:effectLst/>
                        </a:rPr>
                        <a:t>Minor NC</a:t>
                      </a:r>
                      <a:endParaRPr lang="en-GB" sz="1200">
                        <a:effectLst/>
                      </a:endParaRPr>
                    </a:p>
                    <a:p>
                      <a:pPr algn="ctr">
                        <a:lnSpc>
                          <a:spcPct val="107000"/>
                        </a:lnSpc>
                        <a:spcAft>
                          <a:spcPts val="600"/>
                        </a:spcAft>
                      </a:pPr>
                      <a:r>
                        <a:rPr lang="en-US" sz="1200">
                          <a:effectLst/>
                        </a:rPr>
                        <a:t>Score  = 7</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73" marR="59973" marT="0" marB="0"/>
                </a:tc>
                <a:tc>
                  <a:txBody>
                    <a:bodyPr/>
                    <a:lstStyle/>
                    <a:p>
                      <a:pPr algn="ctr">
                        <a:lnSpc>
                          <a:spcPct val="107000"/>
                        </a:lnSpc>
                        <a:spcAft>
                          <a:spcPts val="0"/>
                        </a:spcAft>
                      </a:pPr>
                      <a:r>
                        <a:rPr lang="en-US" sz="1050">
                          <a:effectLst/>
                        </a:rPr>
                        <a:t> </a:t>
                      </a:r>
                      <a:r>
                        <a:rPr lang="en-US" sz="1200">
                          <a:effectLst/>
                        </a:rPr>
                        <a:t>Full Conformance</a:t>
                      </a:r>
                      <a:endParaRPr lang="en-GB" sz="1200">
                        <a:effectLst/>
                      </a:endParaRPr>
                    </a:p>
                    <a:p>
                      <a:pPr algn="ctr">
                        <a:lnSpc>
                          <a:spcPct val="107000"/>
                        </a:lnSpc>
                        <a:spcAft>
                          <a:spcPts val="600"/>
                        </a:spcAft>
                      </a:pPr>
                      <a:r>
                        <a:rPr lang="en-US" sz="1200">
                          <a:effectLst/>
                        </a:rPr>
                        <a:t>Score = 10</a:t>
                      </a:r>
                      <a:endPar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73" marR="59973" marT="0" marB="0"/>
                </a:tc>
                <a:extLst>
                  <a:ext uri="{0D108BD9-81ED-4DB2-BD59-A6C34878D82A}">
                    <a16:rowId xmlns:a16="http://schemas.microsoft.com/office/drawing/2014/main" val="10000"/>
                  </a:ext>
                </a:extLst>
              </a:tr>
              <a:tr h="465765">
                <a:tc>
                  <a:txBody>
                    <a:bodyPr/>
                    <a:lstStyle/>
                    <a:p>
                      <a:pPr>
                        <a:lnSpc>
                          <a:spcPct val="90000"/>
                        </a:lnSpc>
                        <a:spcAft>
                          <a:spcPts val="0"/>
                        </a:spcAft>
                      </a:pPr>
                      <a:r>
                        <a:rPr lang="en-US" sz="1050">
                          <a:effectLst/>
                        </a:rPr>
                        <a:t> </a:t>
                      </a:r>
                      <a:endParaRPr lang="en-GB" sz="1050">
                        <a:effectLst/>
                      </a:endParaRPr>
                    </a:p>
                    <a:p>
                      <a:pPr>
                        <a:lnSpc>
                          <a:spcPct val="90000"/>
                        </a:lnSpc>
                        <a:spcAft>
                          <a:spcPts val="0"/>
                        </a:spcAft>
                      </a:pPr>
                      <a:r>
                        <a:rPr lang="en-US" sz="1050">
                          <a:effectLst/>
                        </a:rPr>
                        <a:t>Lacking in three or more parameters</a:t>
                      </a:r>
                      <a:endParaRPr lang="en-GB" sz="1050">
                        <a:effectLst/>
                      </a:endParaRPr>
                    </a:p>
                    <a:p>
                      <a:pPr>
                        <a:lnSpc>
                          <a:spcPct val="90000"/>
                        </a:lnSpc>
                        <a:spcAft>
                          <a:spcPts val="0"/>
                        </a:spcAft>
                      </a:pPr>
                      <a:r>
                        <a:rPr lang="en-US" sz="1050">
                          <a:effectLst/>
                        </a:rPr>
                        <a:t> </a:t>
                      </a:r>
                      <a:endParaRPr lang="en-GB" sz="10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9973" marR="59973" marT="0" marB="0"/>
                </a:tc>
                <a:tc>
                  <a:txBody>
                    <a:bodyPr/>
                    <a:lstStyle/>
                    <a:p>
                      <a:pPr>
                        <a:lnSpc>
                          <a:spcPct val="90000"/>
                        </a:lnSpc>
                        <a:spcAft>
                          <a:spcPts val="0"/>
                        </a:spcAft>
                      </a:pPr>
                      <a:r>
                        <a:rPr lang="en-US" sz="1050">
                          <a:effectLst/>
                        </a:rPr>
                        <a:t> </a:t>
                      </a:r>
                      <a:endParaRPr lang="en-GB" sz="1050">
                        <a:effectLst/>
                      </a:endParaRPr>
                    </a:p>
                    <a:p>
                      <a:pPr>
                        <a:lnSpc>
                          <a:spcPct val="90000"/>
                        </a:lnSpc>
                        <a:spcAft>
                          <a:spcPts val="0"/>
                        </a:spcAft>
                      </a:pPr>
                      <a:r>
                        <a:rPr lang="en-US" sz="1050">
                          <a:effectLst/>
                        </a:rPr>
                        <a:t>Lacking in two parameters </a:t>
                      </a:r>
                      <a:endParaRPr lang="en-GB" sz="1050">
                        <a:effectLst/>
                      </a:endParaRPr>
                    </a:p>
                    <a:p>
                      <a:pPr>
                        <a:lnSpc>
                          <a:spcPct val="90000"/>
                        </a:lnSpc>
                        <a:spcAft>
                          <a:spcPts val="0"/>
                        </a:spcAft>
                      </a:pPr>
                      <a:r>
                        <a:rPr lang="en-US" sz="1050">
                          <a:effectLst/>
                        </a:rPr>
                        <a:t> </a:t>
                      </a:r>
                      <a:endParaRPr lang="en-GB" sz="10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9973" marR="59973" marT="0" marB="0"/>
                </a:tc>
                <a:tc>
                  <a:txBody>
                    <a:bodyPr/>
                    <a:lstStyle/>
                    <a:p>
                      <a:pPr>
                        <a:lnSpc>
                          <a:spcPct val="90000"/>
                        </a:lnSpc>
                        <a:spcAft>
                          <a:spcPts val="0"/>
                        </a:spcAft>
                      </a:pPr>
                      <a:r>
                        <a:rPr lang="en-US" sz="1050">
                          <a:effectLst/>
                        </a:rPr>
                        <a:t> </a:t>
                      </a:r>
                      <a:endParaRPr lang="en-GB" sz="1050">
                        <a:effectLst/>
                      </a:endParaRPr>
                    </a:p>
                    <a:p>
                      <a:pPr>
                        <a:lnSpc>
                          <a:spcPct val="90000"/>
                        </a:lnSpc>
                        <a:spcAft>
                          <a:spcPts val="0"/>
                        </a:spcAft>
                      </a:pPr>
                      <a:r>
                        <a:rPr lang="en-US" sz="1050">
                          <a:effectLst/>
                        </a:rPr>
                        <a:t>Lacking in one parameter</a:t>
                      </a:r>
                      <a:endParaRPr lang="en-GB" sz="10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9973" marR="59973" marT="0" marB="0"/>
                </a:tc>
                <a:tc>
                  <a:txBody>
                    <a:bodyPr/>
                    <a:lstStyle/>
                    <a:p>
                      <a:pPr>
                        <a:lnSpc>
                          <a:spcPct val="90000"/>
                        </a:lnSpc>
                        <a:spcAft>
                          <a:spcPts val="0"/>
                        </a:spcAft>
                      </a:pPr>
                      <a:r>
                        <a:rPr lang="en-US" sz="1050">
                          <a:effectLst/>
                        </a:rPr>
                        <a:t> </a:t>
                      </a:r>
                      <a:endParaRPr lang="en-GB" sz="1050">
                        <a:effectLst/>
                      </a:endParaRPr>
                    </a:p>
                    <a:p>
                      <a:pPr>
                        <a:lnSpc>
                          <a:spcPct val="90000"/>
                        </a:lnSpc>
                        <a:spcAft>
                          <a:spcPts val="0"/>
                        </a:spcAft>
                      </a:pPr>
                      <a:r>
                        <a:rPr lang="en-US" sz="1050">
                          <a:effectLst/>
                        </a:rPr>
                        <a:t>Fulfills all parameters</a:t>
                      </a:r>
                      <a:endParaRPr lang="en-GB" sz="10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9973" marR="59973" marT="0" marB="0"/>
                </a:tc>
                <a:extLst>
                  <a:ext uri="{0D108BD9-81ED-4DB2-BD59-A6C34878D82A}">
                    <a16:rowId xmlns:a16="http://schemas.microsoft.com/office/drawing/2014/main" val="10001"/>
                  </a:ext>
                </a:extLst>
              </a:tr>
              <a:tr h="4084071">
                <a:tc gridSpan="4">
                  <a:txBody>
                    <a:bodyPr/>
                    <a:lstStyle/>
                    <a:p>
                      <a:pPr algn="just">
                        <a:lnSpc>
                          <a:spcPct val="107000"/>
                        </a:lnSpc>
                        <a:spcBef>
                          <a:spcPts val="100"/>
                        </a:spcBef>
                        <a:spcAft>
                          <a:spcPts val="0"/>
                        </a:spcAft>
                      </a:pPr>
                      <a:r>
                        <a:rPr lang="en-US" sz="1200" dirty="0">
                          <a:effectLst/>
                        </a:rPr>
                        <a:t>Evaluation Parameters</a:t>
                      </a:r>
                      <a:endParaRPr lang="en-GB" sz="1200" dirty="0">
                        <a:effectLst/>
                      </a:endParaRPr>
                    </a:p>
                    <a:p>
                      <a:pPr algn="just">
                        <a:lnSpc>
                          <a:spcPct val="107000"/>
                        </a:lnSpc>
                        <a:spcBef>
                          <a:spcPts val="300"/>
                        </a:spcBef>
                        <a:spcAft>
                          <a:spcPts val="300"/>
                        </a:spcAft>
                      </a:pPr>
                      <a:r>
                        <a:rPr lang="en-US" sz="1050" dirty="0">
                          <a:effectLst/>
                        </a:rPr>
                        <a:t>Score Calculation Procedure: Each Evaluation Parameter has the same numerical value of 3.  Meeting </a:t>
                      </a:r>
                      <a:r>
                        <a:rPr lang="en-US" sz="1050" u="sng" dirty="0">
                          <a:effectLst/>
                        </a:rPr>
                        <a:t>all</a:t>
                      </a:r>
                      <a:r>
                        <a:rPr lang="en-US" sz="1050" dirty="0">
                          <a:effectLst/>
                        </a:rPr>
                        <a:t> parameters will result in a score of 10 (i.e., full conformance). Not meeting </a:t>
                      </a:r>
                      <a:r>
                        <a:rPr lang="en-US" sz="1050" u="sng" dirty="0">
                          <a:effectLst/>
                        </a:rPr>
                        <a:t>any</a:t>
                      </a:r>
                      <a:r>
                        <a:rPr lang="en-US" sz="1050" dirty="0">
                          <a:effectLst/>
                        </a:rPr>
                        <a:t> 1 evaluation parameter will result in a score of 7 (i.e., minor non-conformance). Not meeting </a:t>
                      </a:r>
                      <a:r>
                        <a:rPr lang="en-US" sz="1050" u="sng" dirty="0">
                          <a:effectLst/>
                        </a:rPr>
                        <a:t>any</a:t>
                      </a:r>
                      <a:r>
                        <a:rPr lang="en-US" sz="1050" dirty="0">
                          <a:effectLst/>
                        </a:rPr>
                        <a:t> 2 evaluation parameters will result in a score of 4 (i.e., major non-conformance). Not meeting </a:t>
                      </a:r>
                      <a:r>
                        <a:rPr lang="en-US" sz="1050" u="sng" dirty="0">
                          <a:effectLst/>
                        </a:rPr>
                        <a:t>any</a:t>
                      </a:r>
                      <a:r>
                        <a:rPr lang="en-US" sz="1050" dirty="0">
                          <a:effectLst/>
                        </a:rPr>
                        <a:t> 3 or more evaluation parameters will result in a score of 1 (critical non-conformance).</a:t>
                      </a:r>
                      <a:endParaRPr lang="en-GB" sz="1200" dirty="0">
                        <a:effectLst/>
                      </a:endParaRPr>
                    </a:p>
                    <a:p>
                      <a:pPr algn="just">
                        <a:lnSpc>
                          <a:spcPct val="95000"/>
                        </a:lnSpc>
                        <a:spcAft>
                          <a:spcPts val="300"/>
                        </a:spcAft>
                      </a:pPr>
                      <a:r>
                        <a:rPr lang="en-US" sz="1050" b="1" kern="900" dirty="0">
                          <a:effectLst/>
                        </a:rPr>
                        <a:t>Process: </a:t>
                      </a:r>
                      <a:r>
                        <a:rPr lang="en-US" sz="1050" kern="900" dirty="0">
                          <a:effectLst/>
                        </a:rPr>
                        <a:t>There is a process that accounts for the most probable adverse impacts of the fishery under assessment on main associated species. This may take the form of an immediate management response or a further analysis of the identified risk. In the absence of specific information on such impacts of fishing for the unit of certification, generic evidence based on similar fishery situations can be used for fisheries with low risk of severe adverse impact. However, the greater the risk, the more specific evidence shall be necessary to ascertain the adequacy of mitigation measures. If information has been utilized from generic evidence based on similar fishery situations, then, based on the risk of severe adverse impact, the information shall be of higher precision for higher risk. For example, any of the following elements can be considered high risk for a fishery: keystone species, species with relative low growth rates or high catchability, fisheries with significant ETP or bycatch of non-target fishery resources (or non-target stocks, species, harvests, or discards),</a:t>
                      </a:r>
                      <a:r>
                        <a:rPr lang="en-US" sz="900" kern="900" dirty="0">
                          <a:effectLst/>
                        </a:rPr>
                        <a:t> </a:t>
                      </a:r>
                      <a:r>
                        <a:rPr lang="en-US" sz="1050" kern="900" dirty="0">
                          <a:effectLst/>
                        </a:rPr>
                        <a:t>or fisheries with important concerns for gear–habitat interactions. If information specific to the unit of certification area is available, generic evidence based on similar fishery situations may not be necessary.</a:t>
                      </a:r>
                      <a:endParaRPr lang="en-GB" sz="1050" kern="900" dirty="0">
                        <a:effectLst/>
                      </a:endParaRPr>
                    </a:p>
                    <a:p>
                      <a:pPr algn="just">
                        <a:lnSpc>
                          <a:spcPct val="95000"/>
                        </a:lnSpc>
                        <a:spcAft>
                          <a:spcPts val="300"/>
                        </a:spcAft>
                      </a:pPr>
                      <a:r>
                        <a:rPr lang="en-US" sz="1050" b="1" kern="900" dirty="0">
                          <a:effectLst/>
                        </a:rPr>
                        <a:t>Current Status/Appropriateness/Effectiveness: </a:t>
                      </a:r>
                      <a:r>
                        <a:rPr lang="en-US" sz="1050" kern="900" dirty="0">
                          <a:effectLst/>
                        </a:rPr>
                        <a:t>There is evidence that the fishery management organization considers the most probable adverse impacts of the fishery under assessment on main associated species (e.g. recruitment overfishing or other impacts that are likely to be irreversible or very slowly reversible), by assessing and, where appropriate, addressing and or/correcting them, taking into account available scientific information and local knowledge. Accordingly, these catches (including discards) are monitored and do not threaten these non-target stocks with serious risk of extinction, recruitment overfishing, or other impacts that are likely to be irreversible or very slowly reversible. If such impacts arise, effective remedial action are taken. Reversibility refers to the effects of a process or condition capable of being reversed so that the previous state is restored.</a:t>
                      </a:r>
                      <a:endParaRPr lang="en-GB" sz="1050" kern="900" dirty="0">
                        <a:effectLst/>
                      </a:endParaRPr>
                    </a:p>
                    <a:p>
                      <a:pPr algn="just">
                        <a:lnSpc>
                          <a:spcPct val="95000"/>
                        </a:lnSpc>
                        <a:spcAft>
                          <a:spcPts val="300"/>
                        </a:spcAft>
                      </a:pPr>
                      <a:r>
                        <a:rPr lang="en-US" sz="1050" b="1" kern="900" dirty="0">
                          <a:effectLst/>
                        </a:rPr>
                        <a:t>Evidence Basis: </a:t>
                      </a:r>
                      <a:r>
                        <a:rPr lang="en-US" sz="1050" kern="900" dirty="0">
                          <a:effectLst/>
                        </a:rPr>
                        <a:t>The availability, quality, and/or adequacy of the evidence is sufficient to substantiate that the fishery management organization considers the most probable adverse impacts of the fishery under assessment on main associated species, by assessing and, where appropriate, addressing and or/correcting them, taking into account available scientific information and local knowledge. Accordingly, these catches (including discards) are monitored and do not threaten these non-target stocks with serious risk of extinction, recruitment overfishing, or other impacts that are likely to be irreversible or very slowly reversible. If such impacts arise, effective remedial action are taken. Examples may include various stock and ecosystems assessment reports. </a:t>
                      </a:r>
                      <a:endParaRPr lang="en-GB" sz="105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73" marR="59973"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184" y="230221"/>
            <a:ext cx="2304257" cy="6424720"/>
          </a:xfrm>
        </p:spPr>
        <p:txBody>
          <a:bodyPr/>
          <a:lstStyle/>
          <a:p>
            <a:pPr algn="l"/>
            <a:r>
              <a:rPr lang="en-GB" sz="1600" dirty="0"/>
              <a:t>This is the bycatch profile for the BSAI yellowfin sole fishery.</a:t>
            </a:r>
            <a:br>
              <a:rPr lang="en-GB" sz="1600" dirty="0"/>
            </a:br>
            <a:r>
              <a:rPr lang="en-GB" sz="1600" dirty="0"/>
              <a:t/>
            </a:r>
            <a:br>
              <a:rPr lang="en-GB" sz="1600" dirty="0"/>
            </a:br>
            <a:r>
              <a:rPr lang="en-GB" sz="1600" dirty="0"/>
              <a:t>Are the catches of stocks other then the stock under consideration monitored?</a:t>
            </a:r>
            <a:br>
              <a:rPr lang="en-GB" sz="1600" dirty="0"/>
            </a:br>
            <a:r>
              <a:rPr lang="en-GB" sz="1600" dirty="0"/>
              <a:t/>
            </a:r>
            <a:br>
              <a:rPr lang="en-GB" sz="1600" dirty="0"/>
            </a:br>
            <a:r>
              <a:rPr lang="en-GB" sz="1600" dirty="0"/>
              <a:t/>
            </a:r>
            <a:br>
              <a:rPr lang="en-GB" sz="1600" dirty="0"/>
            </a:br>
            <a:r>
              <a:rPr lang="en-GB" sz="1600" dirty="0"/>
              <a:t>Is any of them at risk of overfishing?</a:t>
            </a:r>
          </a:p>
        </p:txBody>
      </p:sp>
      <p:sp>
        <p:nvSpPr>
          <p:cNvPr id="4" name="Content Placeholder 2"/>
          <p:cNvSpPr txBox="1">
            <a:spLocks/>
          </p:cNvSpPr>
          <p:nvPr/>
        </p:nvSpPr>
        <p:spPr>
          <a:xfrm>
            <a:off x="222904" y="2492896"/>
            <a:ext cx="8964488" cy="4440534"/>
          </a:xfrm>
          <a:prstGeom prst="rect">
            <a:avLst/>
          </a:prstGeom>
        </p:spPr>
        <p:txBody>
          <a:bodyPr>
            <a:normAutofit/>
          </a:bodyPr>
          <a:lstStyle/>
          <a:p>
            <a:r>
              <a:rPr lang="en-IE" sz="3200" dirty="0"/>
              <a:t> </a:t>
            </a:r>
            <a:endParaRPr lang="en-GB" sz="3200" dirty="0"/>
          </a:p>
          <a:p>
            <a:pPr marL="342900" indent="-342900" fontAlgn="auto">
              <a:spcBef>
                <a:spcPct val="20000"/>
              </a:spcBef>
              <a:spcAft>
                <a:spcPts val="0"/>
              </a:spcAft>
              <a:buFont typeface="Arial" pitchFamily="34" charset="0"/>
              <a:buNone/>
              <a:defRPr/>
            </a:pPr>
            <a:r>
              <a:rPr lang="en-US" sz="2000" dirty="0">
                <a:latin typeface="+mn-lt"/>
                <a:cs typeface="+mn-cs"/>
              </a:rPr>
              <a:t> </a:t>
            </a:r>
            <a:endParaRPr lang="en-IE" sz="2000" dirty="0">
              <a:latin typeface="+mn-lt"/>
              <a:cs typeface="+mn-cs"/>
            </a:endParaRPr>
          </a:p>
          <a:p>
            <a:pPr fontAlgn="auto">
              <a:spcBef>
                <a:spcPct val="20000"/>
              </a:spcBef>
              <a:spcAft>
                <a:spcPts val="0"/>
              </a:spcAft>
              <a:buFont typeface="Arial" pitchFamily="34" charset="0"/>
              <a:buChar char="•"/>
              <a:defRPr/>
            </a:pPr>
            <a:endParaRPr lang="en-IE" sz="4800" dirty="0">
              <a:latin typeface="+mn-lt"/>
              <a:cs typeface="+mn-cs"/>
            </a:endParaRPr>
          </a:p>
        </p:txBody>
      </p:sp>
      <p:pic>
        <p:nvPicPr>
          <p:cNvPr id="3" name="Picture 2"/>
          <p:cNvPicPr>
            <a:picLocks noChangeAspect="1"/>
          </p:cNvPicPr>
          <p:nvPr/>
        </p:nvPicPr>
        <p:blipFill>
          <a:blip r:embed="rId2"/>
          <a:stretch>
            <a:fillRect/>
          </a:stretch>
        </p:blipFill>
        <p:spPr>
          <a:xfrm>
            <a:off x="2411760" y="1345281"/>
            <a:ext cx="6580025" cy="5396087"/>
          </a:xfrm>
          <a:prstGeom prst="rect">
            <a:avLst/>
          </a:prstGeom>
        </p:spPr>
      </p:pic>
      <p:sp>
        <p:nvSpPr>
          <p:cNvPr id="6" name="Down Arrow 5"/>
          <p:cNvSpPr/>
          <p:nvPr/>
        </p:nvSpPr>
        <p:spPr>
          <a:xfrm>
            <a:off x="4675420" y="21394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Green_tic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45831" y="41178"/>
            <a:ext cx="898169" cy="1167451"/>
          </a:xfrm>
          <a:prstGeom prst="rect">
            <a:avLst/>
          </a:prstGeom>
        </p:spPr>
      </p:pic>
    </p:spTree>
    <p:extLst>
      <p:ext uri="{BB962C8B-B14F-4D97-AF65-F5344CB8AC3E}">
        <p14:creationId xmlns:p14="http://schemas.microsoft.com/office/powerpoint/2010/main" val="127089009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endParaRPr lang="en-US">
              <a:latin typeface="Arial" charset="0"/>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36513" y="0"/>
            <a:ext cx="9180514" cy="6858000"/>
          </a:xfrm>
        </p:spPr>
      </p:pic>
      <p:sp>
        <p:nvSpPr>
          <p:cNvPr id="10" name="Rectangle 9"/>
          <p:cNvSpPr/>
          <p:nvPr/>
        </p:nvSpPr>
        <p:spPr>
          <a:xfrm>
            <a:off x="482304" y="4725144"/>
            <a:ext cx="7871604" cy="1656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50" dirty="0">
                <a:solidFill>
                  <a:schemeClr val="tx1"/>
                </a:solidFill>
              </a:rPr>
              <a:t>Certification</a:t>
            </a:r>
            <a:endParaRPr lang="en-GB" sz="3000" dirty="0">
              <a:solidFill>
                <a:schemeClr val="tx1"/>
              </a:solidFill>
            </a:endParaRPr>
          </a:p>
        </p:txBody>
      </p:sp>
      <p:pic>
        <p:nvPicPr>
          <p:cNvPr id="7" name="Picture 6">
            <a:extLst>
              <a:ext uri="{FF2B5EF4-FFF2-40B4-BE49-F238E27FC236}">
                <a16:creationId xmlns:a16="http://schemas.microsoft.com/office/drawing/2014/main" id="{5FC67067-2601-5A4E-9C74-D1912A2BFD5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54424" y="274637"/>
            <a:ext cx="1717001" cy="2146251"/>
          </a:xfrm>
          <a:prstGeom prst="rect">
            <a:avLst/>
          </a:prstGeom>
        </p:spPr>
      </p:pic>
    </p:spTree>
    <p:extLst>
      <p:ext uri="{BB962C8B-B14F-4D97-AF65-F5344CB8AC3E}">
        <p14:creationId xmlns:p14="http://schemas.microsoft.com/office/powerpoint/2010/main" val="17804983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00FF"/>
                </a:solidFill>
              </a:rPr>
              <a:t>Questions?</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54200" y="1644650"/>
            <a:ext cx="5435600" cy="3568700"/>
          </a:xfrm>
          <a:prstGeom prst="rect">
            <a:avLst/>
          </a:prstGeom>
        </p:spPr>
      </p:pic>
    </p:spTree>
    <p:extLst>
      <p:ext uri="{BB962C8B-B14F-4D97-AF65-F5344CB8AC3E}">
        <p14:creationId xmlns:p14="http://schemas.microsoft.com/office/powerpoint/2010/main" val="23144666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endParaRPr lang="en-US">
              <a:latin typeface="Arial" charset="0"/>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p:spPr>
      </p:pic>
      <p:sp>
        <p:nvSpPr>
          <p:cNvPr id="10" name="Rectangle 9"/>
          <p:cNvSpPr/>
          <p:nvPr/>
        </p:nvSpPr>
        <p:spPr>
          <a:xfrm>
            <a:off x="1606457" y="4347102"/>
            <a:ext cx="5903703" cy="12421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Unique Updates from Version 2</a:t>
            </a:r>
            <a:endParaRPr lang="en-GB" sz="2250" dirty="0">
              <a:solidFill>
                <a:schemeClr val="tx1"/>
              </a:solidFill>
            </a:endParaRPr>
          </a:p>
        </p:txBody>
      </p:sp>
      <p:pic>
        <p:nvPicPr>
          <p:cNvPr id="7" name="Picture 6">
            <a:extLst>
              <a:ext uri="{FF2B5EF4-FFF2-40B4-BE49-F238E27FC236}">
                <a16:creationId xmlns:a16="http://schemas.microsoft.com/office/drawing/2014/main" id="{5310108C-9686-344C-A431-D812FE85947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54424" y="274637"/>
            <a:ext cx="1459217" cy="1824021"/>
          </a:xfrm>
          <a:prstGeom prst="rect">
            <a:avLst/>
          </a:prstGeom>
        </p:spPr>
      </p:pic>
    </p:spTree>
    <p:extLst>
      <p:ext uri="{BB962C8B-B14F-4D97-AF65-F5344CB8AC3E}">
        <p14:creationId xmlns:p14="http://schemas.microsoft.com/office/powerpoint/2010/main" val="3786630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ctrTitle"/>
          </p:nvPr>
        </p:nvSpPr>
        <p:spPr>
          <a:xfrm>
            <a:off x="118343" y="404664"/>
            <a:ext cx="8820509" cy="905774"/>
          </a:xfrm>
        </p:spPr>
        <p:txBody>
          <a:bodyPr>
            <a:normAutofit/>
          </a:bodyPr>
          <a:lstStyle/>
          <a:p>
            <a:pPr algn="l" fontAlgn="t"/>
            <a:r>
              <a:rPr lang="en-GB" sz="3300" b="1" dirty="0">
                <a:solidFill>
                  <a:srgbClr val="0000FF"/>
                </a:solidFill>
              </a:rPr>
              <a:t>Important new clauses in V2.0</a:t>
            </a:r>
          </a:p>
        </p:txBody>
      </p:sp>
      <p:sp>
        <p:nvSpPr>
          <p:cNvPr id="4" name="Content Placeholder 3"/>
          <p:cNvSpPr txBox="1">
            <a:spLocks/>
          </p:cNvSpPr>
          <p:nvPr/>
        </p:nvSpPr>
        <p:spPr bwMode="auto">
          <a:xfrm>
            <a:off x="271463" y="1484784"/>
            <a:ext cx="8514271" cy="4968552"/>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2400" dirty="0">
                <a:solidFill>
                  <a:schemeClr val="tx1"/>
                </a:solidFill>
              </a:rPr>
              <a:t>Clauses in Section 12 (Ecosystem Effects of Fisheries) have been re-structured to better clarify the assessment of: </a:t>
            </a:r>
          </a:p>
          <a:p>
            <a:pPr marL="257175" indent="-257175" algn="l">
              <a:buFont typeface="Arial" panose="020B0604020202020204" pitchFamily="34" charset="0"/>
              <a:buChar char="•"/>
            </a:pPr>
            <a:endParaRPr lang="en-GB" sz="2400" dirty="0">
              <a:solidFill>
                <a:schemeClr val="tx1"/>
              </a:solidFill>
            </a:endParaRPr>
          </a:p>
          <a:p>
            <a:pPr marL="257175" indent="-257175" algn="l">
              <a:buFont typeface="Arial" panose="020B0604020202020204" pitchFamily="34" charset="0"/>
              <a:buChar char="•"/>
            </a:pPr>
            <a:r>
              <a:rPr lang="en-GB" sz="2400" dirty="0">
                <a:solidFill>
                  <a:schemeClr val="tx1"/>
                </a:solidFill>
              </a:rPr>
              <a:t>Main Associated (bycatch) Species, </a:t>
            </a:r>
          </a:p>
          <a:p>
            <a:pPr marL="257175" indent="-257175" algn="l">
              <a:buFont typeface="Arial" panose="020B0604020202020204" pitchFamily="34" charset="0"/>
              <a:buChar char="•"/>
            </a:pPr>
            <a:r>
              <a:rPr lang="en-GB" sz="2400" dirty="0">
                <a:solidFill>
                  <a:schemeClr val="tx1"/>
                </a:solidFill>
              </a:rPr>
              <a:t>Minor Associated (bycatch) Species,</a:t>
            </a:r>
          </a:p>
          <a:p>
            <a:pPr marL="257175" indent="-257175" algn="l">
              <a:buFont typeface="Arial" panose="020B0604020202020204" pitchFamily="34" charset="0"/>
              <a:buChar char="•"/>
            </a:pPr>
            <a:r>
              <a:rPr lang="en-GB" sz="2400" dirty="0">
                <a:solidFill>
                  <a:schemeClr val="tx1"/>
                </a:solidFill>
              </a:rPr>
              <a:t>ETP species interactions</a:t>
            </a:r>
          </a:p>
          <a:p>
            <a:pPr marL="257175" indent="-257175" algn="l">
              <a:buFont typeface="Arial" panose="020B0604020202020204" pitchFamily="34" charset="0"/>
              <a:buChar char="•"/>
            </a:pPr>
            <a:r>
              <a:rPr lang="en-GB" sz="2400" dirty="0">
                <a:solidFill>
                  <a:schemeClr val="tx1"/>
                </a:solidFill>
              </a:rPr>
              <a:t>Habitat interactions</a:t>
            </a:r>
          </a:p>
          <a:p>
            <a:pPr marL="257175" indent="-257175" algn="l">
              <a:buFont typeface="Arial" panose="020B0604020202020204" pitchFamily="34" charset="0"/>
              <a:buChar char="•"/>
            </a:pPr>
            <a:r>
              <a:rPr lang="en-GB" sz="2400" dirty="0">
                <a:solidFill>
                  <a:schemeClr val="tx1"/>
                </a:solidFill>
              </a:rPr>
              <a:t>Ecosystem interactions</a:t>
            </a:r>
          </a:p>
          <a:p>
            <a:pPr marL="257175" indent="-257175" algn="l">
              <a:buFont typeface="Arial" panose="020B0604020202020204" pitchFamily="34" charset="0"/>
              <a:buChar char="•"/>
            </a:pPr>
            <a:r>
              <a:rPr lang="en-GB" sz="2400" dirty="0">
                <a:solidFill>
                  <a:schemeClr val="tx1"/>
                </a:solidFill>
              </a:rPr>
              <a:t>Other human impacts</a:t>
            </a:r>
          </a:p>
        </p:txBody>
      </p:sp>
    </p:spTree>
    <p:extLst>
      <p:ext uri="{BB962C8B-B14F-4D97-AF65-F5344CB8AC3E}">
        <p14:creationId xmlns:p14="http://schemas.microsoft.com/office/powerpoint/2010/main" val="14841729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00FF"/>
                </a:solidFill>
              </a:rPr>
              <a:t>Associated Species Assessment</a:t>
            </a:r>
          </a:p>
        </p:txBody>
      </p:sp>
      <p:sp>
        <p:nvSpPr>
          <p:cNvPr id="3" name="Content Placeholder 2"/>
          <p:cNvSpPr>
            <a:spLocks noGrp="1"/>
          </p:cNvSpPr>
          <p:nvPr>
            <p:ph idx="1"/>
          </p:nvPr>
        </p:nvSpPr>
        <p:spPr>
          <a:xfrm>
            <a:off x="457200" y="1600200"/>
            <a:ext cx="8507288" cy="4997152"/>
          </a:xfrm>
        </p:spPr>
        <p:txBody>
          <a:bodyPr/>
          <a:lstStyle/>
          <a:p>
            <a:r>
              <a:rPr lang="en-US" sz="2400" dirty="0"/>
              <a:t>The RFM Standard (V2.0) classifies bycatch as major and minor associated species catch. </a:t>
            </a:r>
          </a:p>
          <a:p>
            <a:r>
              <a:rPr lang="en-US" sz="2400" dirty="0"/>
              <a:t>The </a:t>
            </a:r>
            <a:r>
              <a:rPr lang="en-US" sz="2400" b="1" dirty="0"/>
              <a:t>"Main" and "Minor" bycatch classification </a:t>
            </a:r>
            <a:r>
              <a:rPr lang="en-US" sz="2400" dirty="0"/>
              <a:t>together makes up 95% of the associated species bycatch profile of a given target fishery. </a:t>
            </a:r>
          </a:p>
          <a:p>
            <a:r>
              <a:rPr lang="en-US" sz="2400" dirty="0"/>
              <a:t>The top 95% is assessed, while the bottom 5% is not assessed. </a:t>
            </a:r>
          </a:p>
          <a:p>
            <a:r>
              <a:rPr lang="en-US" sz="2400" dirty="0"/>
              <a:t>Of the 95% assessed, the </a:t>
            </a:r>
            <a:r>
              <a:rPr lang="en-US" sz="2400" b="1" dirty="0"/>
              <a:t>top 80% is classified as Main Associated Species Catch</a:t>
            </a:r>
            <a:r>
              <a:rPr lang="en-US" sz="2400" dirty="0"/>
              <a:t>, while </a:t>
            </a:r>
            <a:r>
              <a:rPr lang="en-US" sz="2400" b="1" dirty="0"/>
              <a:t>the bottom 15% is classified as Minor Associated Species Catch</a:t>
            </a:r>
            <a:r>
              <a:rPr lang="en-US" sz="2400" dirty="0"/>
              <a:t>. </a:t>
            </a:r>
            <a:endParaRPr lang="en-GB" sz="2400" dirty="0"/>
          </a:p>
        </p:txBody>
      </p:sp>
    </p:spTree>
    <p:extLst>
      <p:ext uri="{BB962C8B-B14F-4D97-AF65-F5344CB8AC3E}">
        <p14:creationId xmlns:p14="http://schemas.microsoft.com/office/powerpoint/2010/main" val="14131739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00FF"/>
                </a:solidFill>
              </a:rPr>
              <a:t>Associated + ETP Species Assessment Diagram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45260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42715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ctrTitle"/>
          </p:nvPr>
        </p:nvSpPr>
        <p:spPr>
          <a:xfrm>
            <a:off x="118343" y="978694"/>
            <a:ext cx="8820509" cy="613284"/>
          </a:xfrm>
        </p:spPr>
        <p:txBody>
          <a:bodyPr>
            <a:normAutofit/>
          </a:bodyPr>
          <a:lstStyle/>
          <a:p>
            <a:pPr algn="l" fontAlgn="t"/>
            <a:r>
              <a:rPr lang="en-GB" sz="3300" b="1" dirty="0">
                <a:solidFill>
                  <a:srgbClr val="0000FF"/>
                </a:solidFill>
              </a:rPr>
              <a:t>12.2 A (not for scoring) Summary Clause</a:t>
            </a:r>
          </a:p>
        </p:txBody>
      </p:sp>
      <p:graphicFrame>
        <p:nvGraphicFramePr>
          <p:cNvPr id="3" name="Table 2"/>
          <p:cNvGraphicFramePr>
            <a:graphicFrameLocks noGrp="1"/>
          </p:cNvGraphicFramePr>
          <p:nvPr>
            <p:extLst>
              <p:ext uri="{D42A27DB-BD31-4B8C-83A1-F6EECF244321}">
                <p14:modId xmlns:p14="http://schemas.microsoft.com/office/powerpoint/2010/main" val="2343567372"/>
              </p:ext>
            </p:extLst>
          </p:nvPr>
        </p:nvGraphicFramePr>
        <p:xfrm>
          <a:off x="539552" y="1844824"/>
          <a:ext cx="8136904" cy="4536504"/>
        </p:xfrm>
        <a:graphic>
          <a:graphicData uri="http://schemas.openxmlformats.org/drawingml/2006/table">
            <a:tbl>
              <a:tblPr firstRow="1" firstCol="1" bandRow="1">
                <a:tableStyleId>{5C22544A-7EE6-4342-B048-85BDC9FD1C3A}</a:tableStyleId>
              </a:tblPr>
              <a:tblGrid>
                <a:gridCol w="8136904">
                  <a:extLst>
                    <a:ext uri="{9D8B030D-6E8A-4147-A177-3AD203B41FA5}">
                      <a16:colId xmlns:a16="http://schemas.microsoft.com/office/drawing/2014/main" val="20000"/>
                    </a:ext>
                  </a:extLst>
                </a:gridCol>
              </a:tblGrid>
              <a:tr h="834939">
                <a:tc>
                  <a:txBody>
                    <a:bodyPr/>
                    <a:lstStyle/>
                    <a:p>
                      <a:pPr algn="l">
                        <a:spcAft>
                          <a:spcPts val="0"/>
                        </a:spcAft>
                      </a:pPr>
                      <a:r>
                        <a:rPr lang="en-US" sz="1800">
                          <a:effectLst/>
                        </a:rPr>
                        <a:t>Note: Clause 12.2 is a summary clause and as such does not need to be scored. The 12.2 sub-clauses will instead provide the specific elements that need to be scored.</a:t>
                      </a:r>
                      <a:endParaRPr lang="en-GB"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701565">
                <a:tc>
                  <a:txBody>
                    <a:bodyPr/>
                    <a:lstStyle/>
                    <a:p>
                      <a:pPr algn="just">
                        <a:lnSpc>
                          <a:spcPct val="95000"/>
                        </a:lnSpc>
                        <a:spcAft>
                          <a:spcPts val="300"/>
                        </a:spcAft>
                      </a:pPr>
                      <a:r>
                        <a:rPr lang="en-US" sz="1800" kern="900" dirty="0">
                          <a:effectLst/>
                        </a:rPr>
                        <a:t>The most probable adverse impacts from human activities, including fishery effects on the ecosystem/environment shall be assessed and, where appropriate, addressed and or/corrected, taking into account available scientific information and local knowledge. This may take the form of an immediate management response or a further analysis of the identified risk. In this context, full consideration should be given to the special circumstances and requirements in developing fisheries, including financial and technical assistance, technology transfer, training, and scientific cooperation. In the absence of specific information on the ecosystem impacts of fishing on the unit of certification, generic evidence based on similar fishery situations can be used for fisheries with low risk of severe adverse impact. However, the greater the risk, the more specific evidence shall be necessary to ascertain the adequacy of mitigation measures.</a:t>
                      </a:r>
                      <a:endParaRPr lang="en-GB" sz="18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77282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ctrTitle"/>
          </p:nvPr>
        </p:nvSpPr>
        <p:spPr>
          <a:xfrm>
            <a:off x="118343" y="978694"/>
            <a:ext cx="8820509" cy="613284"/>
          </a:xfrm>
        </p:spPr>
        <p:txBody>
          <a:bodyPr>
            <a:normAutofit/>
          </a:bodyPr>
          <a:lstStyle/>
          <a:p>
            <a:pPr algn="l" fontAlgn="t"/>
            <a:r>
              <a:rPr lang="en-GB" sz="3300" b="1" dirty="0">
                <a:solidFill>
                  <a:srgbClr val="0000FF"/>
                </a:solidFill>
              </a:rPr>
              <a:t>12.2.1 – Assess Main Associated Species</a:t>
            </a:r>
          </a:p>
        </p:txBody>
      </p:sp>
      <p:sp>
        <p:nvSpPr>
          <p:cNvPr id="4" name="Content Placeholder 3"/>
          <p:cNvSpPr txBox="1">
            <a:spLocks/>
          </p:cNvSpPr>
          <p:nvPr/>
        </p:nvSpPr>
        <p:spPr bwMode="auto">
          <a:xfrm>
            <a:off x="118343" y="1735321"/>
            <a:ext cx="8820509" cy="4265429"/>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GB" sz="1800" dirty="0">
                <a:solidFill>
                  <a:schemeClr val="tx1"/>
                </a:solidFill>
              </a:rPr>
              <a:t>12.2.1  </a:t>
            </a:r>
            <a:r>
              <a:rPr lang="en-US" sz="1800" dirty="0">
                <a:solidFill>
                  <a:schemeClr val="tx1"/>
                </a:solidFill>
              </a:rPr>
              <a:t>The fishery management organization shall consider the </a:t>
            </a:r>
            <a:r>
              <a:rPr lang="en-US" sz="1800" b="1" dirty="0">
                <a:solidFill>
                  <a:schemeClr val="tx1"/>
                </a:solidFill>
              </a:rPr>
              <a:t>most probable adverse impacts of the fishery under assessment on main associated species</a:t>
            </a:r>
            <a:r>
              <a:rPr lang="en-US" sz="1800" dirty="0">
                <a:solidFill>
                  <a:schemeClr val="tx1"/>
                </a:solidFill>
              </a:rPr>
              <a:t> (Appendix 1, Part 3 and 7), by assessing and, where appropriate, addressing and or/correcting them, taking into account available scientific information and local knowledge. Accordingly, these catches (including discards) shall be monitored and shall not threaten these non-target stocks with serious risk of extinction, recruitment overfishing, or other impacts that are likely to be irreversible or very slowly reversible. If such impacts arise, effective remedial action shall be taken.</a:t>
            </a:r>
          </a:p>
          <a:p>
            <a:pPr algn="just"/>
            <a:endParaRPr lang="en-GB" sz="1800" dirty="0">
              <a:solidFill>
                <a:schemeClr val="tx1"/>
              </a:solidFill>
            </a:endParaRPr>
          </a:p>
          <a:p>
            <a:pPr algn="l"/>
            <a:r>
              <a:rPr lang="en-IE" sz="1800" b="1" dirty="0">
                <a:solidFill>
                  <a:schemeClr val="tx1"/>
                </a:solidFill>
              </a:rPr>
              <a:t>Main Associated Species = 80% of total associated catch by weight</a:t>
            </a:r>
          </a:p>
          <a:p>
            <a:pPr algn="l"/>
            <a:endParaRPr lang="en-IE" sz="1800" b="1" dirty="0">
              <a:solidFill>
                <a:schemeClr val="tx1"/>
              </a:solidFill>
            </a:endParaRPr>
          </a:p>
        </p:txBody>
      </p:sp>
    </p:spTree>
    <p:extLst>
      <p:ext uri="{BB962C8B-B14F-4D97-AF65-F5344CB8AC3E}">
        <p14:creationId xmlns:p14="http://schemas.microsoft.com/office/powerpoint/2010/main" val="1605456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ctrTitle"/>
          </p:nvPr>
        </p:nvSpPr>
        <p:spPr>
          <a:xfrm>
            <a:off x="118343" y="978694"/>
            <a:ext cx="8820509" cy="613284"/>
          </a:xfrm>
        </p:spPr>
        <p:txBody>
          <a:bodyPr>
            <a:normAutofit/>
          </a:bodyPr>
          <a:lstStyle/>
          <a:p>
            <a:pPr algn="l" fontAlgn="t"/>
            <a:r>
              <a:rPr lang="en-GB" sz="3300" b="1" dirty="0">
                <a:solidFill>
                  <a:srgbClr val="0000FF"/>
                </a:solidFill>
              </a:rPr>
              <a:t>12.2.2 – Assess Minor Associated Species</a:t>
            </a:r>
          </a:p>
        </p:txBody>
      </p:sp>
      <p:sp>
        <p:nvSpPr>
          <p:cNvPr id="4" name="Content Placeholder 3"/>
          <p:cNvSpPr txBox="1">
            <a:spLocks/>
          </p:cNvSpPr>
          <p:nvPr/>
        </p:nvSpPr>
        <p:spPr bwMode="auto">
          <a:xfrm>
            <a:off x="118343" y="1735321"/>
            <a:ext cx="8820509" cy="4265429"/>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GB" sz="1800" dirty="0">
                <a:solidFill>
                  <a:schemeClr val="tx1"/>
                </a:solidFill>
              </a:rPr>
              <a:t>12.2.2  </a:t>
            </a:r>
            <a:r>
              <a:rPr lang="en-US" sz="1800" dirty="0">
                <a:solidFill>
                  <a:schemeClr val="tx1"/>
                </a:solidFill>
              </a:rPr>
              <a:t>The fishery management organization shall consider </a:t>
            </a:r>
            <a:r>
              <a:rPr lang="en-US" sz="1800" b="1" dirty="0">
                <a:solidFill>
                  <a:schemeClr val="tx1"/>
                </a:solidFill>
              </a:rPr>
              <a:t>the most probable adverse impacts of the fishery under assessment on minor associated species </a:t>
            </a:r>
            <a:r>
              <a:rPr lang="en-US" sz="1800" dirty="0">
                <a:solidFill>
                  <a:schemeClr val="tx1"/>
                </a:solidFill>
              </a:rPr>
              <a:t>(Appendix 1, Part 3 and 7), by assessing and, where appropriate, addressing and or/correcting them, taking into account available scientific information and local knowledge. Accordingly, these catches (including discards) shall be monitored and shall not threaten these non-target stocks with serious risk of extinction, recruitment overfishing, or other impacts that are likely to be irreversible or very slowly reversible. If such impacts arise, effective remedial action shall be taken.</a:t>
            </a:r>
            <a:endParaRPr lang="en-GB" sz="1800" dirty="0">
              <a:solidFill>
                <a:schemeClr val="tx1"/>
              </a:solidFill>
            </a:endParaRPr>
          </a:p>
          <a:p>
            <a:pPr algn="just"/>
            <a:endParaRPr lang="en-GB" sz="1800" dirty="0">
              <a:solidFill>
                <a:schemeClr val="tx1"/>
              </a:solidFill>
            </a:endParaRPr>
          </a:p>
          <a:p>
            <a:pPr algn="just"/>
            <a:r>
              <a:rPr lang="en-IE" sz="1800" b="1" dirty="0">
                <a:solidFill>
                  <a:schemeClr val="tx1"/>
                </a:solidFill>
              </a:rPr>
              <a:t>Minor Associated Species = 15% of total associated catch by weight</a:t>
            </a:r>
          </a:p>
          <a:p>
            <a:pPr algn="just"/>
            <a:endParaRPr lang="en-IE" sz="1800" b="1" dirty="0">
              <a:solidFill>
                <a:schemeClr val="tx1"/>
              </a:solidFill>
            </a:endParaRPr>
          </a:p>
          <a:p>
            <a:pPr algn="just"/>
            <a:endParaRPr lang="en-GB" sz="1800" dirty="0">
              <a:solidFill>
                <a:schemeClr val="tx1"/>
              </a:solidFill>
            </a:endParaRPr>
          </a:p>
        </p:txBody>
      </p:sp>
    </p:spTree>
    <p:extLst>
      <p:ext uri="{BB962C8B-B14F-4D97-AF65-F5344CB8AC3E}">
        <p14:creationId xmlns:p14="http://schemas.microsoft.com/office/powerpoint/2010/main" val="38636659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ctrTitle"/>
          </p:nvPr>
        </p:nvSpPr>
        <p:spPr>
          <a:xfrm>
            <a:off x="118343" y="978694"/>
            <a:ext cx="8820509" cy="613284"/>
          </a:xfrm>
        </p:spPr>
        <p:txBody>
          <a:bodyPr>
            <a:normAutofit/>
          </a:bodyPr>
          <a:lstStyle/>
          <a:p>
            <a:pPr algn="l" fontAlgn="t"/>
            <a:r>
              <a:rPr lang="en-GB" sz="3300" b="1" dirty="0">
                <a:solidFill>
                  <a:srgbClr val="0000FF"/>
                </a:solidFill>
              </a:rPr>
              <a:t>12.2.4 – Assess ETP Species</a:t>
            </a:r>
          </a:p>
        </p:txBody>
      </p:sp>
      <p:sp>
        <p:nvSpPr>
          <p:cNvPr id="4" name="Content Placeholder 3"/>
          <p:cNvSpPr txBox="1">
            <a:spLocks/>
          </p:cNvSpPr>
          <p:nvPr/>
        </p:nvSpPr>
        <p:spPr bwMode="auto">
          <a:xfrm>
            <a:off x="118342" y="2220558"/>
            <a:ext cx="8820509" cy="4265429"/>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GB" sz="1800" dirty="0">
                <a:solidFill>
                  <a:schemeClr val="tx1"/>
                </a:solidFill>
              </a:rPr>
              <a:t>12.2.4  </a:t>
            </a:r>
            <a:r>
              <a:rPr lang="en-US" sz="1800" dirty="0">
                <a:solidFill>
                  <a:schemeClr val="tx1"/>
                </a:solidFill>
              </a:rPr>
              <a:t>The fishery management organization shall consider the </a:t>
            </a:r>
            <a:r>
              <a:rPr lang="en-US" sz="1800" b="1" dirty="0">
                <a:solidFill>
                  <a:schemeClr val="tx1"/>
                </a:solidFill>
              </a:rPr>
              <a:t>most probable adverse impacts of the fishery under assessment on Endangered, Threatened, Protected (ETP) species </a:t>
            </a:r>
            <a:r>
              <a:rPr lang="en-US" sz="1800" dirty="0">
                <a:solidFill>
                  <a:schemeClr val="tx1"/>
                </a:solidFill>
              </a:rPr>
              <a:t>(Appendix 1, Part 4 and 7), by assessing and, where appropriate, addressing and or/correcting them, taking into account available scientific information and local knowledge.</a:t>
            </a:r>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p:txBody>
      </p:sp>
    </p:spTree>
    <p:extLst>
      <p:ext uri="{BB962C8B-B14F-4D97-AF65-F5344CB8AC3E}">
        <p14:creationId xmlns:p14="http://schemas.microsoft.com/office/powerpoint/2010/main" val="42576182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78582" y="1670414"/>
            <a:ext cx="9065418" cy="4280330"/>
          </a:xfrm>
        </p:spPr>
        <p:txBody>
          <a:bodyPr>
            <a:noAutofit/>
          </a:bodyPr>
          <a:lstStyle/>
          <a:p>
            <a:pPr marL="0" indent="0">
              <a:buNone/>
            </a:pPr>
            <a:endParaRPr lang="en-IE" sz="2400" dirty="0"/>
          </a:p>
          <a:p>
            <a:r>
              <a:rPr lang="en-IE" sz="2400" b="1" u="sng" dirty="0"/>
              <a:t>ETP Species must be acknowledged as such and recognized </a:t>
            </a:r>
            <a:r>
              <a:rPr lang="en-IE" sz="2400" dirty="0"/>
              <a:t>by national legislation adopted at the State and Federal level, or when recognized through a binding International Agreement. </a:t>
            </a:r>
          </a:p>
          <a:p>
            <a:endParaRPr lang="en-IE" sz="2400" dirty="0"/>
          </a:p>
          <a:p>
            <a:r>
              <a:rPr lang="en-IE" sz="2400" dirty="0"/>
              <a:t>Alternatively species listed under Appendix 1 of the Convention on International Trade in Endangered Species </a:t>
            </a:r>
            <a:r>
              <a:rPr lang="en-IE" sz="2400" b="1" u="sng" dirty="0"/>
              <a:t>(CITES) or under the IUCN </a:t>
            </a:r>
            <a:r>
              <a:rPr lang="en-IE" sz="2400" b="1" u="sng" dirty="0" err="1"/>
              <a:t>Redlist</a:t>
            </a:r>
            <a:r>
              <a:rPr lang="en-IE" sz="2400" b="1" u="sng" dirty="0"/>
              <a:t> </a:t>
            </a:r>
            <a:r>
              <a:rPr lang="en-IE" sz="2400" dirty="0"/>
              <a:t>and impacted negatively by the fishery (i.e. direct or indirect mortality) shall be assessed as ETP unless it can be proven that their status in Alaska waters is above the point where recruitment is impaired or where other similar proxies indicate that the species is not biologically depleted.</a:t>
            </a:r>
            <a:endParaRPr lang="en-GB" sz="2400" dirty="0"/>
          </a:p>
          <a:p>
            <a:pPr marL="0" indent="0">
              <a:buNone/>
            </a:pPr>
            <a:endParaRPr lang="en-GB" sz="2400" b="1" dirty="0"/>
          </a:p>
        </p:txBody>
      </p:sp>
      <p:sp>
        <p:nvSpPr>
          <p:cNvPr id="7" name="Title 1"/>
          <p:cNvSpPr>
            <a:spLocks noGrp="1"/>
          </p:cNvSpPr>
          <p:nvPr>
            <p:ph type="title"/>
          </p:nvPr>
        </p:nvSpPr>
        <p:spPr>
          <a:xfrm>
            <a:off x="271462" y="1038283"/>
            <a:ext cx="8410755" cy="632132"/>
          </a:xfrm>
        </p:spPr>
        <p:txBody>
          <a:bodyPr rtlCol="0">
            <a:normAutofit/>
          </a:bodyPr>
          <a:lstStyle/>
          <a:p>
            <a:pPr lvl="0"/>
            <a:r>
              <a:rPr lang="en-IE" sz="3000" b="1" dirty="0">
                <a:solidFill>
                  <a:srgbClr val="0000FF"/>
                </a:solidFill>
              </a:rPr>
              <a:t>ETP Species Metrics </a:t>
            </a:r>
            <a:endParaRPr lang="en-GB" sz="3000" b="1" dirty="0">
              <a:solidFill>
                <a:srgbClr val="0000FF"/>
              </a:solidFill>
              <a:ea typeface="Calibri" panose="020F0502020204030204" pitchFamily="34" charset="0"/>
              <a:cs typeface="Times New Roman" panose="02020603050405020304" pitchFamily="18" charset="0"/>
            </a:endParaRPr>
          </a:p>
        </p:txBody>
      </p:sp>
      <p:sp>
        <p:nvSpPr>
          <p:cNvPr id="4" name="Content Placeholder 2"/>
          <p:cNvSpPr txBox="1">
            <a:spLocks/>
          </p:cNvSpPr>
          <p:nvPr/>
        </p:nvSpPr>
        <p:spPr>
          <a:xfrm>
            <a:off x="271462" y="12971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p:txBody>
      </p:sp>
      <p:sp>
        <p:nvSpPr>
          <p:cNvPr id="5" name="Content Placeholder 2"/>
          <p:cNvSpPr txBox="1">
            <a:spLocks/>
          </p:cNvSpPr>
          <p:nvPr/>
        </p:nvSpPr>
        <p:spPr>
          <a:xfrm>
            <a:off x="-364332" y="1297197"/>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a:p>
            <a:pPr algn="just"/>
            <a:endParaRPr lang="en-GB" sz="2100" dirty="0"/>
          </a:p>
        </p:txBody>
      </p:sp>
    </p:spTree>
    <p:extLst>
      <p:ext uri="{BB962C8B-B14F-4D97-AF65-F5344CB8AC3E}">
        <p14:creationId xmlns:p14="http://schemas.microsoft.com/office/powerpoint/2010/main" val="1205163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4"/>
          <p:cNvSpPr>
            <a:spLocks noGrp="1"/>
          </p:cNvSpPr>
          <p:nvPr>
            <p:ph type="title"/>
          </p:nvPr>
        </p:nvSpPr>
        <p:spPr>
          <a:xfrm>
            <a:off x="595313" y="116632"/>
            <a:ext cx="8229600" cy="750937"/>
          </a:xfrm>
        </p:spPr>
        <p:txBody>
          <a:bodyPr/>
          <a:lstStyle/>
          <a:p>
            <a:pPr eaLnBrk="1" hangingPunct="1"/>
            <a:r>
              <a:rPr lang="en-IE" sz="4000" b="1" dirty="0">
                <a:solidFill>
                  <a:srgbClr val="0000FF"/>
                </a:solidFill>
              </a:rPr>
              <a:t>CSC RFM Key Program Stats</a:t>
            </a:r>
          </a:p>
        </p:txBody>
      </p:sp>
      <p:sp>
        <p:nvSpPr>
          <p:cNvPr id="2" name="Content Placeholder 3"/>
          <p:cNvSpPr>
            <a:spLocks noGrp="1"/>
          </p:cNvSpPr>
          <p:nvPr>
            <p:ph idx="1"/>
          </p:nvPr>
        </p:nvSpPr>
        <p:spPr>
          <a:xfrm>
            <a:off x="179512" y="1026070"/>
            <a:ext cx="8598728" cy="5542470"/>
          </a:xfrm>
        </p:spPr>
        <p:txBody>
          <a:bodyPr rtlCol="0">
            <a:noAutofit/>
          </a:bodyPr>
          <a:lstStyle/>
          <a:p>
            <a:pPr marL="0" indent="0" eaLnBrk="1" fontAlgn="auto" hangingPunct="1">
              <a:spcAft>
                <a:spcPts val="0"/>
              </a:spcAft>
              <a:buNone/>
              <a:defRPr/>
            </a:pPr>
            <a:r>
              <a:rPr lang="en-GB" sz="1900" dirty="0"/>
              <a:t>Certification Bodies: SAIG, DNV Global and SCS</a:t>
            </a:r>
          </a:p>
          <a:p>
            <a:pPr eaLnBrk="1" fontAlgn="auto" hangingPunct="1">
              <a:spcAft>
                <a:spcPts val="0"/>
              </a:spcAft>
              <a:defRPr/>
            </a:pPr>
            <a:endParaRPr lang="en-GB" sz="1900" dirty="0"/>
          </a:p>
          <a:p>
            <a:pPr marL="0" indent="0" eaLnBrk="1" fontAlgn="auto" hangingPunct="1">
              <a:spcAft>
                <a:spcPts val="0"/>
              </a:spcAft>
              <a:buNone/>
              <a:defRPr/>
            </a:pPr>
            <a:r>
              <a:rPr lang="en-GB" sz="1900" dirty="0"/>
              <a:t>ISO 17065 Accreditation  Bodies: ANSI and INAB</a:t>
            </a:r>
          </a:p>
          <a:p>
            <a:pPr eaLnBrk="1" fontAlgn="auto" hangingPunct="1">
              <a:spcAft>
                <a:spcPts val="0"/>
              </a:spcAft>
              <a:defRPr/>
            </a:pPr>
            <a:endParaRPr lang="en-GB" sz="1900" dirty="0"/>
          </a:p>
          <a:p>
            <a:pPr marL="0" indent="0" eaLnBrk="1" fontAlgn="auto" hangingPunct="1">
              <a:spcAft>
                <a:spcPts val="0"/>
              </a:spcAft>
              <a:buNone/>
              <a:defRPr/>
            </a:pPr>
            <a:r>
              <a:rPr lang="en-GB" sz="1900" dirty="0"/>
              <a:t>International Benchmarks: GSSI Since 2016</a:t>
            </a:r>
          </a:p>
          <a:p>
            <a:pPr eaLnBrk="1" fontAlgn="auto" hangingPunct="1">
              <a:spcAft>
                <a:spcPts val="0"/>
              </a:spcAft>
              <a:defRPr/>
            </a:pPr>
            <a:endParaRPr lang="en-GB" sz="1900" dirty="0"/>
          </a:p>
          <a:p>
            <a:pPr marL="0" indent="0" eaLnBrk="1" fontAlgn="auto" hangingPunct="1">
              <a:spcAft>
                <a:spcPts val="0"/>
              </a:spcAft>
              <a:buNone/>
              <a:defRPr/>
            </a:pPr>
            <a:r>
              <a:rPr lang="en-GB" sz="1900" dirty="0"/>
              <a:t>Certificates: 8 fisheries, approx. 80 </a:t>
            </a:r>
            <a:r>
              <a:rPr lang="en-GB" sz="1900" dirty="0" err="1"/>
              <a:t>CoC</a:t>
            </a:r>
            <a:endParaRPr lang="en-GB" sz="1900" dirty="0"/>
          </a:p>
          <a:p>
            <a:pPr eaLnBrk="1" fontAlgn="auto" hangingPunct="1">
              <a:spcAft>
                <a:spcPts val="0"/>
              </a:spcAft>
              <a:defRPr/>
            </a:pPr>
            <a:endParaRPr lang="en-GB" sz="1900" dirty="0"/>
          </a:p>
          <a:p>
            <a:pPr marL="0" indent="0" eaLnBrk="1" fontAlgn="auto" hangingPunct="1">
              <a:spcAft>
                <a:spcPts val="0"/>
              </a:spcAft>
              <a:buNone/>
              <a:defRPr/>
            </a:pPr>
            <a:r>
              <a:rPr lang="en-GB" sz="1900" dirty="0"/>
              <a:t>RFM Program ownership and management: Certified Seafood Collaborative</a:t>
            </a:r>
          </a:p>
          <a:p>
            <a:pPr marL="0" indent="0" eaLnBrk="1" fontAlgn="auto" hangingPunct="1">
              <a:spcAft>
                <a:spcPts val="0"/>
              </a:spcAft>
              <a:buNone/>
              <a:defRPr/>
            </a:pPr>
            <a:endParaRPr lang="en-GB" sz="1900" dirty="0"/>
          </a:p>
          <a:p>
            <a:pPr marL="0" indent="0" eaLnBrk="1" fontAlgn="auto" hangingPunct="1">
              <a:spcAft>
                <a:spcPts val="0"/>
              </a:spcAft>
              <a:buNone/>
              <a:defRPr/>
            </a:pPr>
            <a:r>
              <a:rPr lang="en-GB" sz="1900" dirty="0"/>
              <a:t>Current Standard: V1.3 is the outgoing standard. All new fisheries assessment and re-certification to be assessed under V2.0 since May 1</a:t>
            </a:r>
            <a:r>
              <a:rPr lang="en-GB" sz="1900" baseline="30000" dirty="0"/>
              <a:t>st</a:t>
            </a:r>
            <a:r>
              <a:rPr lang="en-GB" sz="1900" dirty="0"/>
              <a:t> 2018. This is first complete reissuance of the RFM Standard since the program’s inception in 2010.</a:t>
            </a:r>
          </a:p>
          <a:p>
            <a:pPr eaLnBrk="1" fontAlgn="auto" hangingPunct="1">
              <a:spcAft>
                <a:spcPts val="0"/>
              </a:spcAft>
              <a:defRPr/>
            </a:pPr>
            <a:endParaRPr lang="en-GB" sz="1900" dirty="0"/>
          </a:p>
          <a:p>
            <a:pPr marL="0" indent="0" eaLnBrk="1" fontAlgn="auto" hangingPunct="1">
              <a:spcAft>
                <a:spcPts val="0"/>
              </a:spcAft>
              <a:buNone/>
              <a:defRPr/>
            </a:pPr>
            <a:r>
              <a:rPr lang="en-GB" sz="1900" dirty="0"/>
              <a:t>Current Assessment/Certification Procedure: One and the same for the 2 standards but 2 QPs posted on the ASMI website.</a:t>
            </a:r>
          </a:p>
        </p:txBody>
      </p:sp>
      <p:sp>
        <p:nvSpPr>
          <p:cNvPr id="4" name="Title 6"/>
          <p:cNvSpPr txBox="1">
            <a:spLocks/>
          </p:cNvSpPr>
          <p:nvPr/>
        </p:nvSpPr>
        <p:spPr>
          <a:xfrm>
            <a:off x="395288" y="260350"/>
            <a:ext cx="8429625" cy="1214438"/>
          </a:xfrm>
          <a:prstGeom prst="rect">
            <a:avLst/>
          </a:prstGeom>
        </p:spPr>
        <p:txBody>
          <a:bodyPr tIns="32146" anchor="b"/>
          <a:lstStyle/>
          <a:p>
            <a:pPr algn="ctr" eaLnBrk="0" fontAlgn="auto" hangingPunct="0">
              <a:spcBef>
                <a:spcPts val="0"/>
              </a:spcBef>
              <a:spcAft>
                <a:spcPts val="0"/>
              </a:spcAft>
              <a:defRPr/>
            </a:pPr>
            <a:r>
              <a:rPr lang="en-IE" sz="2000" b="1" dirty="0">
                <a:solidFill>
                  <a:srgbClr val="0000FF"/>
                </a:solidFill>
                <a:effectLst>
                  <a:outerShdw blurRad="53975" dist="22860" dir="5400000" algn="tl" rotWithShape="0">
                    <a:srgbClr val="000000">
                      <a:alpha val="55000"/>
                    </a:srgbClr>
                  </a:outerShdw>
                </a:effectLst>
                <a:latin typeface="+mj-lt"/>
                <a:ea typeface="+mj-ea"/>
                <a:cs typeface="+mj-cs"/>
              </a:rPr>
              <a:t/>
            </a:r>
            <a:br>
              <a:rPr lang="en-IE" sz="2000" b="1" dirty="0">
                <a:solidFill>
                  <a:srgbClr val="0000FF"/>
                </a:solidFill>
                <a:effectLst>
                  <a:outerShdw blurRad="53975" dist="22860" dir="5400000" algn="tl" rotWithShape="0">
                    <a:srgbClr val="000000">
                      <a:alpha val="55000"/>
                    </a:srgbClr>
                  </a:outerShdw>
                </a:effectLst>
                <a:latin typeface="+mj-lt"/>
                <a:ea typeface="+mj-ea"/>
                <a:cs typeface="+mj-cs"/>
              </a:rPr>
            </a:br>
            <a:r>
              <a:rPr lang="en-IE" sz="2000" b="1" dirty="0">
                <a:solidFill>
                  <a:srgbClr val="0000FF"/>
                </a:solidFill>
                <a:effectLst>
                  <a:outerShdw blurRad="53975" dist="22860" dir="5400000" algn="tl" rotWithShape="0">
                    <a:srgbClr val="000000">
                      <a:alpha val="55000"/>
                    </a:srgbClr>
                  </a:outerShdw>
                </a:effectLst>
                <a:latin typeface="+mj-lt"/>
                <a:ea typeface="+mj-ea"/>
                <a:cs typeface="+mj-cs"/>
              </a:rPr>
              <a:t/>
            </a:r>
            <a:br>
              <a:rPr lang="en-IE" sz="2000" b="1" dirty="0">
                <a:solidFill>
                  <a:srgbClr val="0000FF"/>
                </a:solidFill>
                <a:effectLst>
                  <a:outerShdw blurRad="53975" dist="22860" dir="5400000" algn="tl" rotWithShape="0">
                    <a:srgbClr val="000000">
                      <a:alpha val="55000"/>
                    </a:srgbClr>
                  </a:outerShdw>
                </a:effectLst>
                <a:latin typeface="+mj-lt"/>
                <a:ea typeface="+mj-ea"/>
                <a:cs typeface="+mj-cs"/>
              </a:rPr>
            </a:br>
            <a:r>
              <a:rPr lang="en-IE" sz="2000" b="1" dirty="0">
                <a:solidFill>
                  <a:srgbClr val="0000FF"/>
                </a:solidFill>
                <a:effectLst>
                  <a:outerShdw blurRad="53975" dist="22860" dir="5400000" algn="tl" rotWithShape="0">
                    <a:srgbClr val="000000">
                      <a:alpha val="55000"/>
                    </a:srgbClr>
                  </a:outerShdw>
                </a:effectLst>
                <a:latin typeface="+mj-lt"/>
                <a:ea typeface="+mj-ea"/>
                <a:cs typeface="+mj-cs"/>
              </a:rPr>
              <a:t/>
            </a:r>
            <a:br>
              <a:rPr lang="en-IE" sz="2000" b="1" dirty="0">
                <a:solidFill>
                  <a:srgbClr val="0000FF"/>
                </a:solidFill>
                <a:effectLst>
                  <a:outerShdw blurRad="53975" dist="22860" dir="5400000" algn="tl" rotWithShape="0">
                    <a:srgbClr val="000000">
                      <a:alpha val="55000"/>
                    </a:srgbClr>
                  </a:outerShdw>
                </a:effectLst>
                <a:latin typeface="+mj-lt"/>
                <a:ea typeface="+mj-ea"/>
                <a:cs typeface="+mj-cs"/>
              </a:rPr>
            </a:br>
            <a:r>
              <a:rPr lang="en-IE" sz="4400" b="1" dirty="0">
                <a:solidFill>
                  <a:srgbClr val="0000FF"/>
                </a:solidFill>
                <a:latin typeface="+mj-lt"/>
                <a:ea typeface="+mj-ea"/>
                <a:cs typeface="+mj-cs"/>
              </a:rPr>
              <a:t> </a:t>
            </a:r>
          </a:p>
          <a:p>
            <a:pPr eaLnBrk="0" fontAlgn="auto" hangingPunct="0">
              <a:spcBef>
                <a:spcPts val="0"/>
              </a:spcBef>
              <a:spcAft>
                <a:spcPts val="0"/>
              </a:spcAft>
              <a:defRPr/>
            </a:pPr>
            <a:r>
              <a:rPr lang="en-IE" sz="2000" dirty="0">
                <a:solidFill>
                  <a:srgbClr val="0000FF"/>
                </a:solidFill>
                <a:effectLst>
                  <a:outerShdw blurRad="53975" dist="22860" dir="5400000" algn="tl" rotWithShape="0">
                    <a:srgbClr val="000000">
                      <a:alpha val="55000"/>
                    </a:srgbClr>
                  </a:outerShdw>
                </a:effectLst>
                <a:latin typeface="+mj-lt"/>
                <a:ea typeface="+mj-ea"/>
                <a:cs typeface="+mj-cs"/>
              </a:rPr>
              <a:t/>
            </a:r>
            <a:br>
              <a:rPr lang="en-IE" sz="2000" dirty="0">
                <a:solidFill>
                  <a:srgbClr val="0000FF"/>
                </a:solidFill>
                <a:effectLst>
                  <a:outerShdw blurRad="53975" dist="22860" dir="5400000" algn="tl" rotWithShape="0">
                    <a:srgbClr val="000000">
                      <a:alpha val="55000"/>
                    </a:srgbClr>
                  </a:outerShdw>
                </a:effectLst>
                <a:latin typeface="+mj-lt"/>
                <a:ea typeface="+mj-ea"/>
                <a:cs typeface="+mj-cs"/>
              </a:rPr>
            </a:br>
            <a:r>
              <a:rPr lang="en-IE" sz="2000" b="1" dirty="0">
                <a:solidFill>
                  <a:srgbClr val="0000FF"/>
                </a:solidFill>
                <a:effectLst>
                  <a:outerShdw blurRad="53975" dist="22860" dir="5400000" algn="tl" rotWithShape="0">
                    <a:srgbClr val="000000">
                      <a:alpha val="55000"/>
                    </a:srgbClr>
                  </a:outerShdw>
                </a:effectLst>
                <a:latin typeface="+mj-lt"/>
                <a:ea typeface="+mj-ea"/>
                <a:cs typeface="+mj-cs"/>
              </a:rPr>
              <a:t/>
            </a:r>
            <a:br>
              <a:rPr lang="en-IE" sz="2000" b="1" dirty="0">
                <a:solidFill>
                  <a:srgbClr val="0000FF"/>
                </a:solidFill>
                <a:effectLst>
                  <a:outerShdw blurRad="53975" dist="22860" dir="5400000" algn="tl" rotWithShape="0">
                    <a:srgbClr val="000000">
                      <a:alpha val="55000"/>
                    </a:srgbClr>
                  </a:outerShdw>
                </a:effectLst>
                <a:latin typeface="+mj-lt"/>
                <a:ea typeface="+mj-ea"/>
                <a:cs typeface="+mj-cs"/>
              </a:rPr>
            </a:br>
            <a:r>
              <a:rPr lang="en-IE" sz="2000" b="1" dirty="0">
                <a:solidFill>
                  <a:srgbClr val="0000FF"/>
                </a:solidFill>
                <a:effectLst>
                  <a:outerShdw blurRad="53975" dist="22860" dir="5400000" algn="tl" rotWithShape="0">
                    <a:srgbClr val="000000">
                      <a:alpha val="55000"/>
                    </a:srgbClr>
                  </a:outerShdw>
                </a:effectLst>
                <a:latin typeface="+mj-lt"/>
                <a:ea typeface="+mj-ea"/>
                <a:cs typeface="+mj-cs"/>
              </a:rPr>
              <a:t> </a:t>
            </a:r>
            <a:br>
              <a:rPr lang="en-IE" sz="2000" b="1" dirty="0">
                <a:solidFill>
                  <a:srgbClr val="0000FF"/>
                </a:solidFill>
                <a:effectLst>
                  <a:outerShdw blurRad="53975" dist="22860" dir="5400000" algn="tl" rotWithShape="0">
                    <a:srgbClr val="000000">
                      <a:alpha val="55000"/>
                    </a:srgbClr>
                  </a:outerShdw>
                </a:effectLst>
                <a:latin typeface="+mj-lt"/>
                <a:ea typeface="+mj-ea"/>
                <a:cs typeface="+mj-cs"/>
              </a:rPr>
            </a:br>
            <a:endParaRPr lang="en-IE" sz="2000" b="1" dirty="0">
              <a:solidFill>
                <a:srgbClr val="0000FF"/>
              </a:solidFill>
              <a:effectLst>
                <a:outerShdw blurRad="53975" dist="22860" dir="5400000" algn="tl" rotWithShape="0">
                  <a:srgbClr val="000000">
                    <a:alpha val="55000"/>
                  </a:srgbClr>
                </a:outerShdw>
              </a:effectLst>
              <a:latin typeface="+mj-lt"/>
              <a:ea typeface="+mj-ea"/>
              <a:cs typeface="+mj-cs"/>
            </a:endParaRPr>
          </a:p>
        </p:txBody>
      </p:sp>
      <p:pic>
        <p:nvPicPr>
          <p:cNvPr id="6" name="Picture 5">
            <a:extLst>
              <a:ext uri="{FF2B5EF4-FFF2-40B4-BE49-F238E27FC236}">
                <a16:creationId xmlns:a16="http://schemas.microsoft.com/office/drawing/2014/main" id="{CC6F2453-D145-F546-B942-0712ADC6180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33032" y="1250485"/>
            <a:ext cx="1695352" cy="2119190"/>
          </a:xfrm>
          <a:prstGeom prst="rect">
            <a:avLst/>
          </a:prstGeom>
        </p:spPr>
      </p:pic>
    </p:spTree>
    <p:extLst>
      <p:ext uri="{BB962C8B-B14F-4D97-AF65-F5344CB8AC3E}">
        <p14:creationId xmlns:p14="http://schemas.microsoft.com/office/powerpoint/2010/main" val="13434342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78582" y="1670414"/>
            <a:ext cx="9065418" cy="4280330"/>
          </a:xfrm>
        </p:spPr>
        <p:txBody>
          <a:bodyPr>
            <a:normAutofit/>
          </a:bodyPr>
          <a:lstStyle/>
          <a:p>
            <a:pPr marL="0" indent="0">
              <a:buNone/>
            </a:pPr>
            <a:endParaRPr lang="en-IE" sz="2400" dirty="0"/>
          </a:p>
          <a:p>
            <a:pPr marL="0" indent="0">
              <a:buNone/>
            </a:pPr>
            <a:r>
              <a:rPr lang="en-IE" sz="2400" b="1" dirty="0"/>
              <a:t>Scoring</a:t>
            </a:r>
            <a:endParaRPr lang="en-GB" sz="2400" dirty="0"/>
          </a:p>
          <a:p>
            <a:r>
              <a:rPr lang="en-IE" sz="2400" dirty="0"/>
              <a:t>To be considered effective, the assessment of ETP species within the RFM scheme has to ensure that a full score is assigned to those cases where </a:t>
            </a:r>
            <a:r>
              <a:rPr lang="en-IE" sz="2400" b="1" u="sng" dirty="0"/>
              <a:t>ETPs are managed coherently</a:t>
            </a:r>
            <a:r>
              <a:rPr lang="en-IE" sz="2400" dirty="0"/>
              <a:t> starting from the policy/plan level (i.e. legally recognized as ETPs, formal and agreed management plans and measures) and subsequently towards implementation and effectiveness of the management measures in achieving the objectives of the plan agreed for management of these species.</a:t>
            </a:r>
            <a:endParaRPr lang="en-GB" sz="2400" dirty="0"/>
          </a:p>
          <a:p>
            <a:pPr marL="0" indent="0">
              <a:buNone/>
            </a:pPr>
            <a:endParaRPr lang="en-GB" sz="2400" b="1" dirty="0"/>
          </a:p>
        </p:txBody>
      </p:sp>
      <p:sp>
        <p:nvSpPr>
          <p:cNvPr id="7" name="Title 1"/>
          <p:cNvSpPr>
            <a:spLocks noGrp="1"/>
          </p:cNvSpPr>
          <p:nvPr>
            <p:ph type="title"/>
          </p:nvPr>
        </p:nvSpPr>
        <p:spPr>
          <a:xfrm>
            <a:off x="271462" y="1038283"/>
            <a:ext cx="8410755" cy="632132"/>
          </a:xfrm>
        </p:spPr>
        <p:txBody>
          <a:bodyPr rtlCol="0">
            <a:normAutofit/>
          </a:bodyPr>
          <a:lstStyle/>
          <a:p>
            <a:pPr lvl="0"/>
            <a:r>
              <a:rPr lang="en-IE" sz="3000" b="1" dirty="0">
                <a:solidFill>
                  <a:srgbClr val="0000FF"/>
                </a:solidFill>
              </a:rPr>
              <a:t>ETP Species scoring </a:t>
            </a:r>
            <a:endParaRPr lang="en-GB" sz="3000" b="1" dirty="0">
              <a:solidFill>
                <a:srgbClr val="0000FF"/>
              </a:solidFill>
              <a:ea typeface="Calibri" panose="020F0502020204030204" pitchFamily="34" charset="0"/>
              <a:cs typeface="Times New Roman" panose="02020603050405020304" pitchFamily="18" charset="0"/>
            </a:endParaRPr>
          </a:p>
        </p:txBody>
      </p:sp>
      <p:sp>
        <p:nvSpPr>
          <p:cNvPr id="4" name="Content Placeholder 2"/>
          <p:cNvSpPr txBox="1">
            <a:spLocks/>
          </p:cNvSpPr>
          <p:nvPr/>
        </p:nvSpPr>
        <p:spPr>
          <a:xfrm>
            <a:off x="271462" y="12971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p:txBody>
      </p:sp>
      <p:sp>
        <p:nvSpPr>
          <p:cNvPr id="5" name="Content Placeholder 2"/>
          <p:cNvSpPr txBox="1">
            <a:spLocks/>
          </p:cNvSpPr>
          <p:nvPr/>
        </p:nvSpPr>
        <p:spPr>
          <a:xfrm>
            <a:off x="-364332" y="1297197"/>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a:p>
            <a:pPr algn="just"/>
            <a:endParaRPr lang="en-GB" sz="2100" dirty="0"/>
          </a:p>
        </p:txBody>
      </p:sp>
    </p:spTree>
    <p:extLst>
      <p:ext uri="{BB962C8B-B14F-4D97-AF65-F5344CB8AC3E}">
        <p14:creationId xmlns:p14="http://schemas.microsoft.com/office/powerpoint/2010/main" val="4014092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00FF"/>
                </a:solidFill>
              </a:rPr>
              <a:t>Questions?</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33650" y="2090738"/>
            <a:ext cx="4076700" cy="2676525"/>
          </a:xfrm>
          <a:prstGeom prst="rect">
            <a:avLst/>
          </a:prstGeom>
        </p:spPr>
      </p:pic>
    </p:spTree>
    <p:extLst>
      <p:ext uri="{BB962C8B-B14F-4D97-AF65-F5344CB8AC3E}">
        <p14:creationId xmlns:p14="http://schemas.microsoft.com/office/powerpoint/2010/main" val="41183756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endParaRPr lang="en-US">
              <a:latin typeface="Arial" charset="0"/>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p:spPr>
      </p:pic>
      <p:sp>
        <p:nvSpPr>
          <p:cNvPr id="10" name="Rectangle 9"/>
          <p:cNvSpPr/>
          <p:nvPr/>
        </p:nvSpPr>
        <p:spPr>
          <a:xfrm>
            <a:off x="1606457" y="4347102"/>
            <a:ext cx="5903703" cy="1242138"/>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38" dirty="0">
                <a:solidFill>
                  <a:schemeClr val="tx1"/>
                </a:solidFill>
              </a:rPr>
              <a:t>V2.0 Components:</a:t>
            </a:r>
          </a:p>
          <a:p>
            <a:pPr algn="ctr"/>
            <a:r>
              <a:rPr lang="en-GB" sz="3038" dirty="0">
                <a:solidFill>
                  <a:schemeClr val="tx1"/>
                </a:solidFill>
              </a:rPr>
              <a:t>RFM Metrics and Thresholds</a:t>
            </a:r>
            <a:endParaRPr lang="en-GB" sz="2250" dirty="0">
              <a:solidFill>
                <a:schemeClr val="tx1"/>
              </a:solidFill>
            </a:endParaRPr>
          </a:p>
        </p:txBody>
      </p:sp>
      <p:sp>
        <p:nvSpPr>
          <p:cNvPr id="7" name="Rectangle 6"/>
          <p:cNvSpPr/>
          <p:nvPr/>
        </p:nvSpPr>
        <p:spPr>
          <a:xfrm>
            <a:off x="1606457" y="4360413"/>
            <a:ext cx="5903703" cy="1242138"/>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38" dirty="0">
                <a:solidFill>
                  <a:schemeClr val="tx1"/>
                </a:solidFill>
              </a:rPr>
              <a:t>V2.0 Components:</a:t>
            </a:r>
          </a:p>
          <a:p>
            <a:pPr algn="ctr"/>
            <a:r>
              <a:rPr lang="en-GB" sz="3038" dirty="0">
                <a:solidFill>
                  <a:schemeClr val="tx1"/>
                </a:solidFill>
              </a:rPr>
              <a:t>RFM Metrics and Thresholds</a:t>
            </a:r>
            <a:endParaRPr lang="en-GB" sz="2250" dirty="0">
              <a:solidFill>
                <a:schemeClr val="tx1"/>
              </a:solidFill>
            </a:endParaRPr>
          </a:p>
        </p:txBody>
      </p:sp>
      <p:sp>
        <p:nvSpPr>
          <p:cNvPr id="8" name="Rectangle 7"/>
          <p:cNvSpPr/>
          <p:nvPr/>
        </p:nvSpPr>
        <p:spPr>
          <a:xfrm>
            <a:off x="1620148" y="4370850"/>
            <a:ext cx="5903703" cy="12421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38" dirty="0">
                <a:solidFill>
                  <a:schemeClr val="tx1"/>
                </a:solidFill>
              </a:rPr>
              <a:t>V2.0 Components:</a:t>
            </a:r>
          </a:p>
          <a:p>
            <a:pPr algn="ctr"/>
            <a:r>
              <a:rPr lang="en-GB" sz="3038" dirty="0">
                <a:solidFill>
                  <a:schemeClr val="tx1"/>
                </a:solidFill>
              </a:rPr>
              <a:t>RFM Metrics and Thresholds</a:t>
            </a:r>
            <a:endParaRPr lang="en-GB" sz="2250" dirty="0">
              <a:solidFill>
                <a:schemeClr val="tx1"/>
              </a:solidFill>
            </a:endParaRPr>
          </a:p>
        </p:txBody>
      </p:sp>
      <p:pic>
        <p:nvPicPr>
          <p:cNvPr id="9" name="Picture 8">
            <a:extLst>
              <a:ext uri="{FF2B5EF4-FFF2-40B4-BE49-F238E27FC236}">
                <a16:creationId xmlns:a16="http://schemas.microsoft.com/office/drawing/2014/main" id="{6FD7523B-4FA3-3A4B-8A57-4AAAC4C21B4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35896" y="158213"/>
            <a:ext cx="1459217" cy="1824021"/>
          </a:xfrm>
          <a:prstGeom prst="rect">
            <a:avLst/>
          </a:prstGeom>
        </p:spPr>
      </p:pic>
    </p:spTree>
    <p:extLst>
      <p:ext uri="{BB962C8B-B14F-4D97-AF65-F5344CB8AC3E}">
        <p14:creationId xmlns:p14="http://schemas.microsoft.com/office/powerpoint/2010/main" val="33983326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179512" y="805908"/>
            <a:ext cx="8618059" cy="4210769"/>
          </a:xfrm>
        </p:spPr>
        <p:txBody>
          <a:bodyPr/>
          <a:lstStyle/>
          <a:p>
            <a:pPr eaLnBrk="1" hangingPunct="1"/>
            <a:r>
              <a:rPr lang="en-IE" sz="2400" dirty="0"/>
              <a:t>Metrics in the V2 standard mirror the effective thresholds, reference point and indicators used in fisheries management (for groundfish, halibut, BSAI crab &amp; salmon).</a:t>
            </a:r>
          </a:p>
          <a:p>
            <a:pPr eaLnBrk="1" hangingPunct="1"/>
            <a:endParaRPr lang="en-IE" sz="2400" dirty="0"/>
          </a:p>
          <a:p>
            <a:pPr marL="0" indent="0" eaLnBrk="1" hangingPunct="1">
              <a:buNone/>
            </a:pPr>
            <a:r>
              <a:rPr lang="en-IE" sz="2400" dirty="0"/>
              <a:t>Metrics are available for the following areas:</a:t>
            </a:r>
          </a:p>
          <a:p>
            <a:pPr marL="0" indent="0" eaLnBrk="1" hangingPunct="1">
              <a:buNone/>
            </a:pPr>
            <a:endParaRPr lang="en-IE" sz="2400" dirty="0"/>
          </a:p>
          <a:p>
            <a:pPr marL="385763" indent="-385763" eaLnBrk="1" hangingPunct="1">
              <a:buFont typeface="+mj-lt"/>
              <a:buAutoNum type="arabicPeriod"/>
            </a:pPr>
            <a:r>
              <a:rPr lang="en-IE" sz="2400" b="1" dirty="0"/>
              <a:t>Reference Points/Overfishing Definitions </a:t>
            </a:r>
          </a:p>
          <a:p>
            <a:pPr marL="385763" indent="-385763" eaLnBrk="1" hangingPunct="1">
              <a:buFont typeface="+mj-lt"/>
              <a:buAutoNum type="arabicPeriod"/>
            </a:pPr>
            <a:r>
              <a:rPr lang="en-IE" sz="2400" b="1" dirty="0"/>
              <a:t>Harvest Control Rules</a:t>
            </a:r>
          </a:p>
          <a:p>
            <a:pPr marL="385763" indent="-385763" eaLnBrk="1" hangingPunct="1">
              <a:buFont typeface="+mj-lt"/>
              <a:buAutoNum type="arabicPeriod"/>
            </a:pPr>
            <a:r>
              <a:rPr lang="en-IE" sz="2400" b="1" dirty="0"/>
              <a:t>Bycatch</a:t>
            </a:r>
          </a:p>
          <a:p>
            <a:pPr marL="385763" indent="-385763" eaLnBrk="1" hangingPunct="1">
              <a:buFont typeface="+mj-lt"/>
              <a:buAutoNum type="arabicPeriod"/>
            </a:pPr>
            <a:r>
              <a:rPr lang="en-IE" sz="2400" b="1" dirty="0"/>
              <a:t>ETP Species</a:t>
            </a:r>
          </a:p>
          <a:p>
            <a:pPr marL="385763" indent="-385763" eaLnBrk="1" hangingPunct="1">
              <a:buFont typeface="+mj-lt"/>
              <a:buAutoNum type="arabicPeriod"/>
            </a:pPr>
            <a:r>
              <a:rPr lang="en-IE" sz="2400" b="1" dirty="0"/>
              <a:t>Habitat</a:t>
            </a:r>
          </a:p>
          <a:p>
            <a:pPr marL="385763" indent="-385763" eaLnBrk="1" hangingPunct="1">
              <a:buFont typeface="+mj-lt"/>
              <a:buAutoNum type="arabicPeriod"/>
            </a:pPr>
            <a:r>
              <a:rPr lang="en-IE" sz="2400" b="1" dirty="0"/>
              <a:t>Ecosystem</a:t>
            </a:r>
          </a:p>
        </p:txBody>
      </p:sp>
      <p:sp>
        <p:nvSpPr>
          <p:cNvPr id="7" name="Title 1"/>
          <p:cNvSpPr>
            <a:spLocks noGrp="1"/>
          </p:cNvSpPr>
          <p:nvPr>
            <p:ph type="title"/>
          </p:nvPr>
        </p:nvSpPr>
        <p:spPr>
          <a:xfrm>
            <a:off x="179512" y="173776"/>
            <a:ext cx="8410755" cy="632132"/>
          </a:xfrm>
        </p:spPr>
        <p:txBody>
          <a:bodyPr rtlCol="0">
            <a:normAutofit/>
          </a:bodyPr>
          <a:lstStyle/>
          <a:p>
            <a:pPr lvl="0"/>
            <a:r>
              <a:rPr lang="en-GB" sz="3000" b="1" dirty="0">
                <a:solidFill>
                  <a:srgbClr val="0000FF"/>
                </a:solidFill>
                <a:ea typeface="Calibri" panose="020F0502020204030204" pitchFamily="34" charset="0"/>
                <a:cs typeface="Times New Roman" panose="02020603050405020304" pitchFamily="18" charset="0"/>
              </a:rPr>
              <a:t>RFM Metrics and Thresholds</a:t>
            </a:r>
            <a:endParaRPr lang="en-GB" sz="3000" dirty="0">
              <a:solidFill>
                <a:srgbClr val="0000FF"/>
              </a:solidFill>
              <a:ea typeface="Calibri" panose="020F0502020204030204" pitchFamily="34" charset="0"/>
              <a:cs typeface="Times New Roman" panose="02020603050405020304" pitchFamily="18" charset="0"/>
            </a:endParaRPr>
          </a:p>
        </p:txBody>
      </p:sp>
      <p:sp>
        <p:nvSpPr>
          <p:cNvPr id="4" name="Content Placeholder 2"/>
          <p:cNvSpPr txBox="1">
            <a:spLocks/>
          </p:cNvSpPr>
          <p:nvPr/>
        </p:nvSpPr>
        <p:spPr>
          <a:xfrm>
            <a:off x="271462" y="12971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p:txBody>
      </p:sp>
      <p:sp>
        <p:nvSpPr>
          <p:cNvPr id="5" name="Content Placeholder 2"/>
          <p:cNvSpPr txBox="1">
            <a:spLocks/>
          </p:cNvSpPr>
          <p:nvPr/>
        </p:nvSpPr>
        <p:spPr>
          <a:xfrm>
            <a:off x="385762" y="14114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a:p>
            <a:pPr algn="just"/>
            <a:endParaRPr lang="en-GB" sz="2100" dirty="0"/>
          </a:p>
        </p:txBody>
      </p:sp>
    </p:spTree>
    <p:extLst>
      <p:ext uri="{BB962C8B-B14F-4D97-AF65-F5344CB8AC3E}">
        <p14:creationId xmlns:p14="http://schemas.microsoft.com/office/powerpoint/2010/main" val="14734478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247852" y="1772816"/>
            <a:ext cx="8829407" cy="4314199"/>
          </a:xfrm>
        </p:spPr>
        <p:txBody>
          <a:bodyPr>
            <a:noAutofit/>
          </a:bodyPr>
          <a:lstStyle/>
          <a:p>
            <a:r>
              <a:rPr lang="en-GB" sz="2400" dirty="0"/>
              <a:t>Federally managed </a:t>
            </a:r>
            <a:r>
              <a:rPr lang="en-GB" sz="2400" dirty="0" err="1"/>
              <a:t>groundfish</a:t>
            </a:r>
            <a:r>
              <a:rPr lang="en-GB" sz="2400" dirty="0"/>
              <a:t> stocks such as sablefish, </a:t>
            </a:r>
            <a:r>
              <a:rPr lang="en-GB" sz="2400" dirty="0" err="1"/>
              <a:t>pollock</a:t>
            </a:r>
            <a:r>
              <a:rPr lang="en-GB" sz="2400" dirty="0"/>
              <a:t>, Pacific cod, flatfish and rockfish, managed under the BSAI and GOA FMPS, tier 3 and above will be assessed based on the following threshold indicators.</a:t>
            </a:r>
          </a:p>
          <a:p>
            <a:pPr lvl="0"/>
            <a:r>
              <a:rPr lang="en-IE" sz="2400" b="1" u="sng" dirty="0"/>
              <a:t>Target Reference point</a:t>
            </a:r>
            <a:r>
              <a:rPr lang="en-IE" sz="2400" dirty="0"/>
              <a:t>: B35/B40. 35% or 40% of unfished biomass levels</a:t>
            </a:r>
            <a:endParaRPr lang="en-GB" sz="2400" dirty="0"/>
          </a:p>
          <a:p>
            <a:pPr lvl="0"/>
            <a:r>
              <a:rPr lang="en-IE" sz="2400" b="1" u="sng" dirty="0"/>
              <a:t>Limit Reference point</a:t>
            </a:r>
            <a:r>
              <a:rPr lang="en-IE" sz="2400" dirty="0"/>
              <a:t>: ½ MSY or B17.5. 17.5% of unfished biomass levels</a:t>
            </a:r>
            <a:endParaRPr lang="en-GB" sz="2400" dirty="0"/>
          </a:p>
          <a:p>
            <a:r>
              <a:rPr lang="en-GB" sz="2400" dirty="0"/>
              <a:t>See proxies for Tier 4, 5 and 6 in scoring guidance document.</a:t>
            </a:r>
            <a:endParaRPr lang="en-GB" sz="2400" b="1" dirty="0"/>
          </a:p>
          <a:p>
            <a:endParaRPr lang="en-GB" sz="2400" b="1" dirty="0"/>
          </a:p>
        </p:txBody>
      </p:sp>
      <p:sp>
        <p:nvSpPr>
          <p:cNvPr id="7" name="Title 1"/>
          <p:cNvSpPr>
            <a:spLocks noGrp="1"/>
          </p:cNvSpPr>
          <p:nvPr>
            <p:ph type="title"/>
          </p:nvPr>
        </p:nvSpPr>
        <p:spPr>
          <a:xfrm>
            <a:off x="271462" y="893666"/>
            <a:ext cx="8410755" cy="632132"/>
          </a:xfrm>
        </p:spPr>
        <p:txBody>
          <a:bodyPr rtlCol="0">
            <a:normAutofit/>
          </a:bodyPr>
          <a:lstStyle/>
          <a:p>
            <a:pPr lvl="0"/>
            <a:r>
              <a:rPr lang="en-IE" sz="3000" b="1" dirty="0">
                <a:solidFill>
                  <a:srgbClr val="0000FF"/>
                </a:solidFill>
              </a:rPr>
              <a:t>Reference Points - </a:t>
            </a:r>
            <a:r>
              <a:rPr lang="en-IE" sz="3000" b="1" dirty="0" err="1">
                <a:solidFill>
                  <a:srgbClr val="0000FF"/>
                </a:solidFill>
              </a:rPr>
              <a:t>Groundfish</a:t>
            </a:r>
            <a:endParaRPr lang="en-GB" sz="3000" b="1" dirty="0">
              <a:solidFill>
                <a:srgbClr val="0000FF"/>
              </a:solidFill>
              <a:ea typeface="Calibri" panose="020F0502020204030204" pitchFamily="34" charset="0"/>
              <a:cs typeface="Times New Roman" panose="02020603050405020304" pitchFamily="18" charset="0"/>
            </a:endParaRPr>
          </a:p>
        </p:txBody>
      </p:sp>
      <p:sp>
        <p:nvSpPr>
          <p:cNvPr id="4" name="Content Placeholder 2"/>
          <p:cNvSpPr txBox="1">
            <a:spLocks/>
          </p:cNvSpPr>
          <p:nvPr/>
        </p:nvSpPr>
        <p:spPr>
          <a:xfrm>
            <a:off x="271462" y="12971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p:txBody>
      </p:sp>
      <p:sp>
        <p:nvSpPr>
          <p:cNvPr id="5" name="Content Placeholder 2"/>
          <p:cNvSpPr txBox="1">
            <a:spLocks/>
          </p:cNvSpPr>
          <p:nvPr/>
        </p:nvSpPr>
        <p:spPr>
          <a:xfrm>
            <a:off x="385762" y="14114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a:p>
            <a:pPr algn="just"/>
            <a:endParaRPr lang="en-GB" sz="2100" dirty="0"/>
          </a:p>
        </p:txBody>
      </p:sp>
    </p:spTree>
    <p:extLst>
      <p:ext uri="{BB962C8B-B14F-4D97-AF65-F5344CB8AC3E}">
        <p14:creationId xmlns:p14="http://schemas.microsoft.com/office/powerpoint/2010/main" val="3490033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271462" y="2338837"/>
            <a:ext cx="8829407" cy="3633878"/>
          </a:xfrm>
        </p:spPr>
        <p:txBody>
          <a:bodyPr>
            <a:normAutofit/>
          </a:bodyPr>
          <a:lstStyle/>
          <a:p>
            <a:r>
              <a:rPr lang="en-IE" sz="2400" b="1" u="sng" dirty="0"/>
              <a:t>Overfishing def.</a:t>
            </a:r>
            <a:r>
              <a:rPr lang="en-IE" sz="2400" dirty="0"/>
              <a:t>:  </a:t>
            </a:r>
            <a:r>
              <a:rPr lang="en-GB" sz="2400" dirty="0"/>
              <a:t>Overfishing is defined as any rate of fishing in excess of the maximum fishing mortality threshold (MFMT), </a:t>
            </a:r>
            <a:r>
              <a:rPr lang="en-IE" sz="2400" dirty="0"/>
              <a:t>also called the “OFL control rule”.</a:t>
            </a:r>
          </a:p>
          <a:p>
            <a:r>
              <a:rPr lang="en-IE" sz="2400" b="1" u="sng" dirty="0"/>
              <a:t>Overfished def.</a:t>
            </a:r>
            <a:r>
              <a:rPr lang="en-IE" sz="2400" dirty="0"/>
              <a:t>: </a:t>
            </a:r>
            <a:r>
              <a:rPr lang="en-GB" sz="2400" dirty="0"/>
              <a:t>A stock is overfished when it falls below its MSST, defined as whichever of the following is greater: ½ the MSY stock size, or </a:t>
            </a:r>
            <a:r>
              <a:rPr lang="en-GB" sz="2000" dirty="0"/>
              <a:t>the</a:t>
            </a:r>
            <a:r>
              <a:rPr lang="en-GB" sz="2400" dirty="0"/>
              <a:t> minimum stock size threshold (MSST) at which rebuilding to the MSY level would be expected to occur within 10 years if the stock were exploited at the MFMT.</a:t>
            </a:r>
          </a:p>
          <a:p>
            <a:r>
              <a:rPr lang="en-GB" sz="2400" dirty="0"/>
              <a:t>See proxies for Tier 4, 5 and 6 in main document.</a:t>
            </a:r>
            <a:endParaRPr lang="en-GB" sz="2400" b="1" dirty="0"/>
          </a:p>
          <a:p>
            <a:endParaRPr lang="en-GB" sz="2400" b="1" dirty="0"/>
          </a:p>
        </p:txBody>
      </p:sp>
      <p:sp>
        <p:nvSpPr>
          <p:cNvPr id="7" name="Title 1"/>
          <p:cNvSpPr>
            <a:spLocks noGrp="1"/>
          </p:cNvSpPr>
          <p:nvPr>
            <p:ph type="title"/>
          </p:nvPr>
        </p:nvSpPr>
        <p:spPr>
          <a:xfrm>
            <a:off x="271462" y="893666"/>
            <a:ext cx="8410755" cy="632132"/>
          </a:xfrm>
        </p:spPr>
        <p:txBody>
          <a:bodyPr rtlCol="0">
            <a:normAutofit/>
          </a:bodyPr>
          <a:lstStyle/>
          <a:p>
            <a:pPr lvl="0"/>
            <a:r>
              <a:rPr lang="en-IE" sz="3000" b="1" dirty="0">
                <a:solidFill>
                  <a:srgbClr val="0000FF"/>
                </a:solidFill>
              </a:rPr>
              <a:t>Overfishing Definitions - </a:t>
            </a:r>
            <a:r>
              <a:rPr lang="en-IE" sz="3000" b="1" dirty="0" err="1">
                <a:solidFill>
                  <a:srgbClr val="0000FF"/>
                </a:solidFill>
              </a:rPr>
              <a:t>Groundfish</a:t>
            </a:r>
            <a:endParaRPr lang="en-GB" sz="3000" b="1" dirty="0">
              <a:solidFill>
                <a:srgbClr val="0000FF"/>
              </a:solidFill>
              <a:ea typeface="Calibri" panose="020F0502020204030204" pitchFamily="34" charset="0"/>
              <a:cs typeface="Times New Roman" panose="02020603050405020304" pitchFamily="18" charset="0"/>
            </a:endParaRPr>
          </a:p>
        </p:txBody>
      </p:sp>
      <p:sp>
        <p:nvSpPr>
          <p:cNvPr id="4" name="Content Placeholder 2"/>
          <p:cNvSpPr txBox="1">
            <a:spLocks/>
          </p:cNvSpPr>
          <p:nvPr/>
        </p:nvSpPr>
        <p:spPr>
          <a:xfrm>
            <a:off x="271462" y="12971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p:txBody>
      </p:sp>
      <p:sp>
        <p:nvSpPr>
          <p:cNvPr id="5" name="Content Placeholder 2"/>
          <p:cNvSpPr txBox="1">
            <a:spLocks/>
          </p:cNvSpPr>
          <p:nvPr/>
        </p:nvSpPr>
        <p:spPr>
          <a:xfrm>
            <a:off x="385762" y="14114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a:p>
            <a:pPr algn="just"/>
            <a:endParaRPr lang="en-GB" sz="2100" dirty="0"/>
          </a:p>
        </p:txBody>
      </p:sp>
    </p:spTree>
    <p:extLst>
      <p:ext uri="{BB962C8B-B14F-4D97-AF65-F5344CB8AC3E}">
        <p14:creationId xmlns:p14="http://schemas.microsoft.com/office/powerpoint/2010/main" val="17170612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157162" y="1929331"/>
            <a:ext cx="8829407" cy="2787410"/>
          </a:xfrm>
        </p:spPr>
        <p:txBody>
          <a:bodyPr>
            <a:normAutofit/>
          </a:bodyPr>
          <a:lstStyle/>
          <a:p>
            <a:pPr marL="0" indent="0">
              <a:buNone/>
            </a:pPr>
            <a:r>
              <a:rPr lang="en-GB" sz="2400" b="1" dirty="0"/>
              <a:t>Pacific Halibut in Alaska will be assessed based on the following threshold indicators.</a:t>
            </a:r>
            <a:endParaRPr lang="en-GB" sz="2400" dirty="0"/>
          </a:p>
          <a:p>
            <a:r>
              <a:rPr lang="en-IE" sz="2400" dirty="0"/>
              <a:t>The </a:t>
            </a:r>
            <a:r>
              <a:rPr lang="en-IE" sz="2400" b="1" u="sng" dirty="0"/>
              <a:t>target reference point </a:t>
            </a:r>
            <a:r>
              <a:rPr lang="en-IE" sz="2400" dirty="0"/>
              <a:t>is defined as 30% (B30 threshold level) of a level defined as the unfished level. </a:t>
            </a:r>
          </a:p>
          <a:p>
            <a:r>
              <a:rPr lang="en-IE" sz="2400" dirty="0"/>
              <a:t>The </a:t>
            </a:r>
            <a:r>
              <a:rPr lang="en-IE" sz="2400" b="1" u="sng" dirty="0"/>
              <a:t>limit reference point </a:t>
            </a:r>
            <a:r>
              <a:rPr lang="en-IE" sz="2400" dirty="0"/>
              <a:t>is defined as 20% (B20 limit level) of this estimated unfished level.</a:t>
            </a:r>
            <a:endParaRPr lang="en-GB" sz="2400" dirty="0"/>
          </a:p>
        </p:txBody>
      </p:sp>
      <p:sp>
        <p:nvSpPr>
          <p:cNvPr id="7" name="Title 1"/>
          <p:cNvSpPr>
            <a:spLocks noGrp="1"/>
          </p:cNvSpPr>
          <p:nvPr>
            <p:ph type="title"/>
          </p:nvPr>
        </p:nvSpPr>
        <p:spPr>
          <a:xfrm>
            <a:off x="271462" y="893666"/>
            <a:ext cx="8410755" cy="632132"/>
          </a:xfrm>
        </p:spPr>
        <p:txBody>
          <a:bodyPr rtlCol="0">
            <a:normAutofit/>
          </a:bodyPr>
          <a:lstStyle/>
          <a:p>
            <a:pPr lvl="0"/>
            <a:r>
              <a:rPr lang="en-IE" sz="3000" b="1" dirty="0">
                <a:solidFill>
                  <a:srgbClr val="0000FF"/>
                </a:solidFill>
              </a:rPr>
              <a:t>Reference Points – P. Halibut</a:t>
            </a:r>
            <a:endParaRPr lang="en-GB" sz="3000" b="1" dirty="0">
              <a:solidFill>
                <a:srgbClr val="0000FF"/>
              </a:solidFill>
              <a:ea typeface="Calibri" panose="020F0502020204030204" pitchFamily="34" charset="0"/>
              <a:cs typeface="Times New Roman" panose="02020603050405020304" pitchFamily="18" charset="0"/>
            </a:endParaRPr>
          </a:p>
        </p:txBody>
      </p:sp>
      <p:sp>
        <p:nvSpPr>
          <p:cNvPr id="4" name="Content Placeholder 2"/>
          <p:cNvSpPr txBox="1">
            <a:spLocks/>
          </p:cNvSpPr>
          <p:nvPr/>
        </p:nvSpPr>
        <p:spPr>
          <a:xfrm>
            <a:off x="271462" y="12971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p:txBody>
      </p:sp>
      <p:sp>
        <p:nvSpPr>
          <p:cNvPr id="5" name="Content Placeholder 2"/>
          <p:cNvSpPr txBox="1">
            <a:spLocks/>
          </p:cNvSpPr>
          <p:nvPr/>
        </p:nvSpPr>
        <p:spPr>
          <a:xfrm>
            <a:off x="385762" y="14114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a:p>
            <a:pPr algn="just"/>
            <a:endParaRPr lang="en-GB" sz="2100" dirty="0"/>
          </a:p>
        </p:txBody>
      </p:sp>
    </p:spTree>
    <p:extLst>
      <p:ext uri="{BB962C8B-B14F-4D97-AF65-F5344CB8AC3E}">
        <p14:creationId xmlns:p14="http://schemas.microsoft.com/office/powerpoint/2010/main" val="18205940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271462" y="1713671"/>
            <a:ext cx="8618059" cy="4275467"/>
          </a:xfrm>
        </p:spPr>
        <p:txBody>
          <a:bodyPr>
            <a:normAutofit fontScale="62500" lnSpcReduction="20000"/>
          </a:bodyPr>
          <a:lstStyle/>
          <a:p>
            <a:r>
              <a:rPr lang="en-IE" dirty="0"/>
              <a:t>For BSAI crab stocks, the overfishing level </a:t>
            </a:r>
            <a:r>
              <a:rPr lang="en-IE" u="sng" dirty="0"/>
              <a:t>(</a:t>
            </a:r>
            <a:r>
              <a:rPr lang="en-IE" b="1" u="sng" dirty="0"/>
              <a:t>OFL) equals maximum sustainable yield (MSY)</a:t>
            </a:r>
            <a:r>
              <a:rPr lang="en-IE" dirty="0"/>
              <a:t>. </a:t>
            </a:r>
          </a:p>
          <a:p>
            <a:endParaRPr lang="en-IE" dirty="0"/>
          </a:p>
          <a:p>
            <a:r>
              <a:rPr lang="en-IE" dirty="0"/>
              <a:t>For stocks where MSST (or proxies) are defined, if the biomass drops below the MSST (or proxy thereof) then the stock is considered to be overfished. MSSTs or proxies are set for stocks in Tiers 1-4. </a:t>
            </a:r>
          </a:p>
          <a:p>
            <a:endParaRPr lang="en-IE" dirty="0"/>
          </a:p>
          <a:p>
            <a:r>
              <a:rPr lang="en-IE" dirty="0"/>
              <a:t>For stock in </a:t>
            </a:r>
            <a:r>
              <a:rPr lang="en-IE" b="1" u="sng" dirty="0"/>
              <a:t>Tier 1 and 2</a:t>
            </a:r>
            <a:r>
              <a:rPr lang="en-IE" dirty="0"/>
              <a:t>, the biomass that is associated with </a:t>
            </a:r>
            <a:r>
              <a:rPr lang="en-IE" b="1" u="sng" dirty="0"/>
              <a:t>MSY, </a:t>
            </a:r>
            <a:r>
              <a:rPr lang="en-IE" b="1" u="sng" dirty="0" err="1"/>
              <a:t>Bmsy</a:t>
            </a:r>
            <a:r>
              <a:rPr lang="en-IE" b="1" u="sng" dirty="0"/>
              <a:t>, shall effectively treated as the target reference point</a:t>
            </a:r>
            <a:r>
              <a:rPr lang="en-IE" dirty="0"/>
              <a:t>. The (lower) limit reference point corresponds to ½ MSY. </a:t>
            </a:r>
          </a:p>
          <a:p>
            <a:endParaRPr lang="en-IE" dirty="0"/>
          </a:p>
          <a:p>
            <a:r>
              <a:rPr lang="en-IE" dirty="0"/>
              <a:t>For </a:t>
            </a:r>
            <a:r>
              <a:rPr lang="en-IE" b="1" u="sng" dirty="0"/>
              <a:t>Tier 3</a:t>
            </a:r>
            <a:r>
              <a:rPr lang="en-IE" dirty="0"/>
              <a:t> stocks, the </a:t>
            </a:r>
            <a:r>
              <a:rPr lang="en-IE" b="1" u="sng" dirty="0"/>
              <a:t>target reference point B</a:t>
            </a:r>
            <a:r>
              <a:rPr lang="en-IE" b="1" u="sng" baseline="-25000" dirty="0"/>
              <a:t>MSY</a:t>
            </a:r>
            <a:r>
              <a:rPr lang="en-IE" b="1" u="sng" dirty="0"/>
              <a:t> proxy is </a:t>
            </a:r>
            <a:r>
              <a:rPr lang="en-IE" b="1" u="sng" dirty="0" err="1"/>
              <a:t>is</a:t>
            </a:r>
            <a:r>
              <a:rPr lang="en-IE" b="1" u="sng" dirty="0"/>
              <a:t> B35% </a:t>
            </a:r>
            <a:r>
              <a:rPr lang="en-IE" dirty="0"/>
              <a:t>(when spawning biomass is reduced to 35% of the unfished condition).</a:t>
            </a:r>
          </a:p>
          <a:p>
            <a:endParaRPr lang="en-IE" dirty="0"/>
          </a:p>
          <a:p>
            <a:r>
              <a:rPr lang="en-GB" dirty="0"/>
              <a:t>See proxies for Tier 4, 5 in main document.</a:t>
            </a:r>
            <a:endParaRPr lang="en-GB" b="1" dirty="0"/>
          </a:p>
          <a:p>
            <a:endParaRPr lang="en-GB" dirty="0"/>
          </a:p>
        </p:txBody>
      </p:sp>
      <p:sp>
        <p:nvSpPr>
          <p:cNvPr id="7" name="Title 1"/>
          <p:cNvSpPr>
            <a:spLocks noGrp="1"/>
          </p:cNvSpPr>
          <p:nvPr>
            <p:ph type="title"/>
          </p:nvPr>
        </p:nvSpPr>
        <p:spPr>
          <a:xfrm>
            <a:off x="271462" y="409262"/>
            <a:ext cx="8410755" cy="632132"/>
          </a:xfrm>
        </p:spPr>
        <p:txBody>
          <a:bodyPr rtlCol="0">
            <a:normAutofit fontScale="90000"/>
          </a:bodyPr>
          <a:lstStyle/>
          <a:p>
            <a:pPr lvl="0"/>
            <a:r>
              <a:rPr lang="en-IE" sz="3000" b="1" dirty="0">
                <a:solidFill>
                  <a:srgbClr val="0000FF"/>
                </a:solidFill>
              </a:rPr>
              <a:t>Reference Points/Overfishing Definitions – BSAI Crab</a:t>
            </a:r>
            <a:endParaRPr lang="en-GB" sz="3000" b="1" dirty="0">
              <a:solidFill>
                <a:srgbClr val="0000FF"/>
              </a:solidFill>
              <a:ea typeface="Calibri" panose="020F0502020204030204" pitchFamily="34" charset="0"/>
              <a:cs typeface="Times New Roman" panose="02020603050405020304" pitchFamily="18" charset="0"/>
            </a:endParaRPr>
          </a:p>
        </p:txBody>
      </p:sp>
      <p:sp>
        <p:nvSpPr>
          <p:cNvPr id="4" name="Content Placeholder 2"/>
          <p:cNvSpPr txBox="1">
            <a:spLocks/>
          </p:cNvSpPr>
          <p:nvPr/>
        </p:nvSpPr>
        <p:spPr>
          <a:xfrm>
            <a:off x="271462" y="12971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p:txBody>
      </p:sp>
      <p:sp>
        <p:nvSpPr>
          <p:cNvPr id="5" name="Content Placeholder 2"/>
          <p:cNvSpPr txBox="1">
            <a:spLocks/>
          </p:cNvSpPr>
          <p:nvPr/>
        </p:nvSpPr>
        <p:spPr>
          <a:xfrm>
            <a:off x="385762" y="14114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a:p>
            <a:pPr algn="just"/>
            <a:endParaRPr lang="en-GB" sz="2100" dirty="0"/>
          </a:p>
        </p:txBody>
      </p:sp>
    </p:spTree>
    <p:extLst>
      <p:ext uri="{BB962C8B-B14F-4D97-AF65-F5344CB8AC3E}">
        <p14:creationId xmlns:p14="http://schemas.microsoft.com/office/powerpoint/2010/main" val="19528443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213235" y="1929330"/>
            <a:ext cx="8887634" cy="4275467"/>
          </a:xfrm>
        </p:spPr>
        <p:txBody>
          <a:bodyPr>
            <a:normAutofit/>
          </a:bodyPr>
          <a:lstStyle/>
          <a:p>
            <a:r>
              <a:rPr lang="en-IE" sz="2400" dirty="0"/>
              <a:t>For salmon fisheries in Alaska, overfishing or overfished definitions have been considered impractical and loosely applicable, partly because the multitude of salmon stocks are managed for escapements rather than for potential catch opportunities (e.g. TAC) identified through a prior assessment of abundance.</a:t>
            </a:r>
          </a:p>
          <a:p>
            <a:endParaRPr lang="en-IE" sz="2400" dirty="0"/>
          </a:p>
          <a:p>
            <a:endParaRPr lang="en-IE" sz="2400" dirty="0"/>
          </a:p>
          <a:p>
            <a:r>
              <a:rPr lang="en-IE" sz="2400" dirty="0"/>
              <a:t>The following guidance has been provided, mirroring the State of Alaska Stocks of Concern management model</a:t>
            </a:r>
            <a:endParaRPr lang="en-GB" sz="2400" dirty="0"/>
          </a:p>
        </p:txBody>
      </p:sp>
      <p:sp>
        <p:nvSpPr>
          <p:cNvPr id="7" name="Title 1"/>
          <p:cNvSpPr>
            <a:spLocks noGrp="1"/>
          </p:cNvSpPr>
          <p:nvPr>
            <p:ph type="title"/>
          </p:nvPr>
        </p:nvSpPr>
        <p:spPr>
          <a:xfrm>
            <a:off x="271462" y="1038283"/>
            <a:ext cx="8410755" cy="632132"/>
          </a:xfrm>
        </p:spPr>
        <p:txBody>
          <a:bodyPr rtlCol="0">
            <a:normAutofit/>
          </a:bodyPr>
          <a:lstStyle/>
          <a:p>
            <a:pPr lvl="0"/>
            <a:r>
              <a:rPr lang="en-IE" sz="3000" b="1" dirty="0">
                <a:solidFill>
                  <a:srgbClr val="0000FF"/>
                </a:solidFill>
              </a:rPr>
              <a:t>Overfishing Definitions – Salmon</a:t>
            </a:r>
            <a:endParaRPr lang="en-GB" sz="3000" b="1" dirty="0">
              <a:solidFill>
                <a:srgbClr val="0000FF"/>
              </a:solidFill>
              <a:ea typeface="Calibri" panose="020F0502020204030204" pitchFamily="34" charset="0"/>
              <a:cs typeface="Times New Roman" panose="02020603050405020304" pitchFamily="18" charset="0"/>
            </a:endParaRPr>
          </a:p>
        </p:txBody>
      </p:sp>
      <p:sp>
        <p:nvSpPr>
          <p:cNvPr id="4" name="Content Placeholder 2"/>
          <p:cNvSpPr txBox="1">
            <a:spLocks/>
          </p:cNvSpPr>
          <p:nvPr/>
        </p:nvSpPr>
        <p:spPr>
          <a:xfrm>
            <a:off x="271462" y="12971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p:txBody>
      </p:sp>
      <p:sp>
        <p:nvSpPr>
          <p:cNvPr id="5" name="Content Placeholder 2"/>
          <p:cNvSpPr txBox="1">
            <a:spLocks/>
          </p:cNvSpPr>
          <p:nvPr/>
        </p:nvSpPr>
        <p:spPr>
          <a:xfrm>
            <a:off x="385762" y="14114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a:p>
            <a:pPr algn="just"/>
            <a:endParaRPr lang="en-GB" sz="2100" dirty="0"/>
          </a:p>
        </p:txBody>
      </p:sp>
    </p:spTree>
    <p:extLst>
      <p:ext uri="{BB962C8B-B14F-4D97-AF65-F5344CB8AC3E}">
        <p14:creationId xmlns:p14="http://schemas.microsoft.com/office/powerpoint/2010/main" val="31264496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15455" y="981132"/>
            <a:ext cx="5286376" cy="632132"/>
          </a:xfrm>
        </p:spPr>
        <p:txBody>
          <a:bodyPr rtlCol="0">
            <a:normAutofit fontScale="90000"/>
          </a:bodyPr>
          <a:lstStyle/>
          <a:p>
            <a:pPr lvl="0"/>
            <a:r>
              <a:rPr lang="en-IE" sz="3000" b="1" dirty="0">
                <a:solidFill>
                  <a:srgbClr val="0000FF"/>
                </a:solidFill>
              </a:rPr>
              <a:t>Overfishing Definitions – Salmon</a:t>
            </a:r>
            <a:endParaRPr lang="en-GB" sz="3000" b="1" dirty="0">
              <a:solidFill>
                <a:srgbClr val="0000FF"/>
              </a:solidFill>
              <a:ea typeface="Calibri" panose="020F0502020204030204" pitchFamily="34" charset="0"/>
              <a:cs typeface="Times New Roman" panose="02020603050405020304" pitchFamily="18" charset="0"/>
            </a:endParaRPr>
          </a:p>
        </p:txBody>
      </p:sp>
      <p:sp>
        <p:nvSpPr>
          <p:cNvPr id="4" name="Content Placeholder 2"/>
          <p:cNvSpPr txBox="1">
            <a:spLocks/>
          </p:cNvSpPr>
          <p:nvPr/>
        </p:nvSpPr>
        <p:spPr>
          <a:xfrm>
            <a:off x="271462" y="12971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p:txBody>
      </p:sp>
      <p:sp>
        <p:nvSpPr>
          <p:cNvPr id="5" name="Content Placeholder 2"/>
          <p:cNvSpPr txBox="1">
            <a:spLocks/>
          </p:cNvSpPr>
          <p:nvPr/>
        </p:nvSpPr>
        <p:spPr>
          <a:xfrm>
            <a:off x="385762" y="14114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a:p>
            <a:pPr algn="just"/>
            <a:endParaRPr lang="en-GB" sz="21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7860028"/>
              </p:ext>
            </p:extLst>
          </p:nvPr>
        </p:nvGraphicFramePr>
        <p:xfrm>
          <a:off x="157162" y="1594792"/>
          <a:ext cx="8602963" cy="4422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Connector 8"/>
          <p:cNvCxnSpPr/>
          <p:nvPr/>
        </p:nvCxnSpPr>
        <p:spPr>
          <a:xfrm>
            <a:off x="5601643" y="2836535"/>
            <a:ext cx="8410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907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endParaRPr lang="en-US">
              <a:latin typeface="Arial" charset="0"/>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36513" y="0"/>
            <a:ext cx="9180514" cy="6858000"/>
          </a:xfrm>
        </p:spPr>
      </p:pic>
      <p:sp>
        <p:nvSpPr>
          <p:cNvPr id="10" name="Rectangle 9"/>
          <p:cNvSpPr/>
          <p:nvPr/>
        </p:nvSpPr>
        <p:spPr>
          <a:xfrm>
            <a:off x="482304" y="4725144"/>
            <a:ext cx="7871604" cy="1656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50" dirty="0">
                <a:solidFill>
                  <a:schemeClr val="tx1"/>
                </a:solidFill>
              </a:rPr>
              <a:t>The RFM Standard V1.3 &amp; V2</a:t>
            </a:r>
            <a:endParaRPr lang="en-GB" sz="3000" dirty="0">
              <a:solidFill>
                <a:schemeClr val="tx1"/>
              </a:solidFill>
            </a:endParaRPr>
          </a:p>
        </p:txBody>
      </p:sp>
      <p:pic>
        <p:nvPicPr>
          <p:cNvPr id="7" name="Picture 6">
            <a:extLst>
              <a:ext uri="{FF2B5EF4-FFF2-40B4-BE49-F238E27FC236}">
                <a16:creationId xmlns:a16="http://schemas.microsoft.com/office/drawing/2014/main" id="{4312D8DF-7917-6D41-A140-20FC13B3A5F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54424" y="274637"/>
            <a:ext cx="1459217" cy="1824021"/>
          </a:xfrm>
          <a:prstGeom prst="rect">
            <a:avLst/>
          </a:prstGeom>
        </p:spPr>
      </p:pic>
    </p:spTree>
    <p:extLst>
      <p:ext uri="{BB962C8B-B14F-4D97-AF65-F5344CB8AC3E}">
        <p14:creationId xmlns:p14="http://schemas.microsoft.com/office/powerpoint/2010/main" val="8998171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213234" y="1670415"/>
            <a:ext cx="8618059" cy="4187999"/>
          </a:xfrm>
        </p:spPr>
        <p:txBody>
          <a:bodyPr>
            <a:normAutofit fontScale="70000" lnSpcReduction="20000"/>
          </a:bodyPr>
          <a:lstStyle/>
          <a:p>
            <a:pPr marL="0" indent="0">
              <a:buNone/>
            </a:pPr>
            <a:r>
              <a:rPr lang="en-GB" dirty="0"/>
              <a:t>Harvest control rules are defined for:</a:t>
            </a:r>
          </a:p>
          <a:p>
            <a:endParaRPr lang="en-GB" dirty="0"/>
          </a:p>
          <a:p>
            <a:r>
              <a:rPr lang="en-GB" dirty="0" err="1"/>
              <a:t>Groundfish</a:t>
            </a:r>
            <a:r>
              <a:rPr lang="en-GB" dirty="0"/>
              <a:t> species,</a:t>
            </a:r>
          </a:p>
          <a:p>
            <a:r>
              <a:rPr lang="en-GB" dirty="0"/>
              <a:t>BSAI crab species,</a:t>
            </a:r>
          </a:p>
          <a:p>
            <a:r>
              <a:rPr lang="en-GB" dirty="0"/>
              <a:t>Pacific Halibut.</a:t>
            </a:r>
          </a:p>
          <a:p>
            <a:r>
              <a:rPr lang="en-GB" dirty="0"/>
              <a:t>Salmon’s HCR ties in with the overfishing definition and other aspects of salmon management.</a:t>
            </a:r>
          </a:p>
          <a:p>
            <a:pPr marL="0" indent="0">
              <a:buNone/>
            </a:pPr>
            <a:endParaRPr lang="en-GB" dirty="0"/>
          </a:p>
          <a:p>
            <a:pPr marL="0" indent="0">
              <a:buNone/>
            </a:pPr>
            <a:r>
              <a:rPr lang="en-GB" dirty="0"/>
              <a:t>These HCRs follow Alaska’s management prescribed tier systems and HCRs.</a:t>
            </a:r>
          </a:p>
          <a:p>
            <a:endParaRPr lang="en-GB" dirty="0"/>
          </a:p>
          <a:p>
            <a:r>
              <a:rPr lang="en-GB" dirty="0"/>
              <a:t>See main document for details.</a:t>
            </a:r>
          </a:p>
        </p:txBody>
      </p:sp>
      <p:sp>
        <p:nvSpPr>
          <p:cNvPr id="7" name="Title 1"/>
          <p:cNvSpPr>
            <a:spLocks noGrp="1"/>
          </p:cNvSpPr>
          <p:nvPr>
            <p:ph type="title"/>
          </p:nvPr>
        </p:nvSpPr>
        <p:spPr>
          <a:xfrm>
            <a:off x="271462" y="1038283"/>
            <a:ext cx="8410755" cy="632132"/>
          </a:xfrm>
        </p:spPr>
        <p:txBody>
          <a:bodyPr rtlCol="0">
            <a:normAutofit/>
          </a:bodyPr>
          <a:lstStyle/>
          <a:p>
            <a:pPr lvl="0"/>
            <a:r>
              <a:rPr lang="en-IE" sz="3000" b="1" dirty="0">
                <a:solidFill>
                  <a:srgbClr val="0000FF"/>
                </a:solidFill>
              </a:rPr>
              <a:t>Harvest Control Rules</a:t>
            </a:r>
            <a:endParaRPr lang="en-GB" sz="3000" b="1" dirty="0">
              <a:solidFill>
                <a:srgbClr val="0000FF"/>
              </a:solidFill>
              <a:ea typeface="Calibri" panose="020F0502020204030204" pitchFamily="34" charset="0"/>
              <a:cs typeface="Times New Roman" panose="02020603050405020304" pitchFamily="18" charset="0"/>
            </a:endParaRPr>
          </a:p>
        </p:txBody>
      </p:sp>
      <p:sp>
        <p:nvSpPr>
          <p:cNvPr id="4" name="Content Placeholder 2"/>
          <p:cNvSpPr txBox="1">
            <a:spLocks/>
          </p:cNvSpPr>
          <p:nvPr/>
        </p:nvSpPr>
        <p:spPr>
          <a:xfrm>
            <a:off x="271462" y="12971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p:txBody>
      </p:sp>
      <p:sp>
        <p:nvSpPr>
          <p:cNvPr id="5" name="Content Placeholder 2"/>
          <p:cNvSpPr txBox="1">
            <a:spLocks/>
          </p:cNvSpPr>
          <p:nvPr/>
        </p:nvSpPr>
        <p:spPr>
          <a:xfrm>
            <a:off x="385762" y="14114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a:p>
            <a:pPr algn="just"/>
            <a:endParaRPr lang="en-GB" sz="2100" dirty="0"/>
          </a:p>
        </p:txBody>
      </p:sp>
    </p:spTree>
    <p:extLst>
      <p:ext uri="{BB962C8B-B14F-4D97-AF65-F5344CB8AC3E}">
        <p14:creationId xmlns:p14="http://schemas.microsoft.com/office/powerpoint/2010/main" val="39961076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78582" y="1899553"/>
            <a:ext cx="9065418" cy="3958861"/>
          </a:xfrm>
        </p:spPr>
        <p:txBody>
          <a:bodyPr>
            <a:normAutofit fontScale="70000" lnSpcReduction="20000"/>
          </a:bodyPr>
          <a:lstStyle/>
          <a:p>
            <a:pPr marL="0" indent="0">
              <a:buNone/>
            </a:pPr>
            <a:r>
              <a:rPr lang="en-IE" dirty="0"/>
              <a:t>The effects of fisheries on sensitive habitats shall be reduced to a minimum percentage of the total area. Assessment teams shall:</a:t>
            </a:r>
            <a:endParaRPr lang="en-GB" dirty="0"/>
          </a:p>
          <a:p>
            <a:pPr lvl="0"/>
            <a:r>
              <a:rPr lang="en-IE" dirty="0"/>
              <a:t>Identify the </a:t>
            </a:r>
            <a:r>
              <a:rPr lang="en-IE" b="1" u="sng" dirty="0"/>
              <a:t>spatial footprint </a:t>
            </a:r>
            <a:r>
              <a:rPr lang="en-IE" dirty="0"/>
              <a:t>(i.e. total area in Km</a:t>
            </a:r>
            <a:r>
              <a:rPr lang="en-IE" baseline="30000" dirty="0"/>
              <a:t>2</a:t>
            </a:r>
            <a:r>
              <a:rPr lang="en-IE" dirty="0"/>
              <a:t> or nm</a:t>
            </a:r>
            <a:r>
              <a:rPr lang="en-IE" baseline="30000" dirty="0"/>
              <a:t>2</a:t>
            </a:r>
            <a:r>
              <a:rPr lang="en-IE" dirty="0"/>
              <a:t>) of the fishery on marine habitats (e.g. based on maps of fishing fleet distribution or other data).  </a:t>
            </a:r>
            <a:endParaRPr lang="en-GB" dirty="0"/>
          </a:p>
          <a:p>
            <a:pPr lvl="0"/>
            <a:r>
              <a:rPr lang="en-IE" dirty="0"/>
              <a:t>Identify the </a:t>
            </a:r>
            <a:r>
              <a:rPr lang="en-IE" b="1" u="sng" dirty="0"/>
              <a:t>general range of habitat type/substrate </a:t>
            </a:r>
            <a:r>
              <a:rPr lang="en-IE" dirty="0"/>
              <a:t>(e.g. sand, muddy, gravel and pebble, rocky reefs, kelp, other biogenic habitats) </a:t>
            </a:r>
            <a:r>
              <a:rPr lang="en-IE" b="1" u="sng" dirty="0"/>
              <a:t>affected and unaffected </a:t>
            </a:r>
            <a:r>
              <a:rPr lang="en-IE" dirty="0"/>
              <a:t>by the spatial footprint of the fishery.</a:t>
            </a:r>
            <a:endParaRPr lang="en-GB" dirty="0"/>
          </a:p>
          <a:p>
            <a:pPr lvl="0"/>
            <a:r>
              <a:rPr lang="en-IE" b="1" u="sng" dirty="0"/>
              <a:t>Assess the percentage area of overlap of the fishery with known sensitive habitats using available data</a:t>
            </a:r>
            <a:r>
              <a:rPr lang="en-IE" dirty="0"/>
              <a:t>. Sensitive habitats include HAPCs, other areas of known distribution rich in structural </a:t>
            </a:r>
            <a:r>
              <a:rPr lang="en-IE" dirty="0" err="1"/>
              <a:t>epifauna</a:t>
            </a:r>
            <a:r>
              <a:rPr lang="en-IE" dirty="0"/>
              <a:t>, areas of particular importance for ETP species, and closed areas which may be set up for habitat, species conservation or both. </a:t>
            </a:r>
            <a:endParaRPr lang="en-GB" dirty="0"/>
          </a:p>
          <a:p>
            <a:pPr marL="0" indent="0">
              <a:buNone/>
            </a:pPr>
            <a:endParaRPr lang="en-GB" b="1" dirty="0"/>
          </a:p>
        </p:txBody>
      </p:sp>
      <p:sp>
        <p:nvSpPr>
          <p:cNvPr id="7" name="Title 1"/>
          <p:cNvSpPr>
            <a:spLocks noGrp="1"/>
          </p:cNvSpPr>
          <p:nvPr>
            <p:ph type="title"/>
          </p:nvPr>
        </p:nvSpPr>
        <p:spPr>
          <a:xfrm>
            <a:off x="271462" y="1038283"/>
            <a:ext cx="8410755" cy="632132"/>
          </a:xfrm>
        </p:spPr>
        <p:txBody>
          <a:bodyPr rtlCol="0">
            <a:normAutofit/>
          </a:bodyPr>
          <a:lstStyle/>
          <a:p>
            <a:pPr lvl="0"/>
            <a:r>
              <a:rPr lang="en-IE" sz="3000" b="1" dirty="0">
                <a:solidFill>
                  <a:srgbClr val="0000FF"/>
                </a:solidFill>
              </a:rPr>
              <a:t>Habitat metrics</a:t>
            </a:r>
            <a:endParaRPr lang="en-GB" sz="3000" b="1" dirty="0">
              <a:solidFill>
                <a:srgbClr val="0000FF"/>
              </a:solidFill>
              <a:ea typeface="Calibri" panose="020F0502020204030204" pitchFamily="34" charset="0"/>
              <a:cs typeface="Times New Roman" panose="02020603050405020304" pitchFamily="18" charset="0"/>
            </a:endParaRPr>
          </a:p>
        </p:txBody>
      </p:sp>
      <p:sp>
        <p:nvSpPr>
          <p:cNvPr id="4" name="Content Placeholder 2"/>
          <p:cNvSpPr txBox="1">
            <a:spLocks/>
          </p:cNvSpPr>
          <p:nvPr/>
        </p:nvSpPr>
        <p:spPr>
          <a:xfrm>
            <a:off x="271462" y="12971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p:txBody>
      </p:sp>
      <p:sp>
        <p:nvSpPr>
          <p:cNvPr id="5" name="Content Placeholder 2"/>
          <p:cNvSpPr txBox="1">
            <a:spLocks/>
          </p:cNvSpPr>
          <p:nvPr/>
        </p:nvSpPr>
        <p:spPr>
          <a:xfrm>
            <a:off x="-364332" y="1297197"/>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a:p>
            <a:pPr algn="just"/>
            <a:endParaRPr lang="en-GB" sz="2100" dirty="0"/>
          </a:p>
        </p:txBody>
      </p:sp>
    </p:spTree>
    <p:extLst>
      <p:ext uri="{BB962C8B-B14F-4D97-AF65-F5344CB8AC3E}">
        <p14:creationId xmlns:p14="http://schemas.microsoft.com/office/powerpoint/2010/main" val="8152607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78582" y="2041890"/>
            <a:ext cx="8993981" cy="3958861"/>
          </a:xfrm>
        </p:spPr>
        <p:txBody>
          <a:bodyPr>
            <a:normAutofit fontScale="70000" lnSpcReduction="20000"/>
          </a:bodyPr>
          <a:lstStyle/>
          <a:p>
            <a:pPr marL="0" indent="0">
              <a:buNone/>
            </a:pPr>
            <a:r>
              <a:rPr lang="en-IE" dirty="0"/>
              <a:t>If the fishery is having a significant negative effect on sensitive habitats, the assessment team shall take into account:</a:t>
            </a:r>
          </a:p>
          <a:p>
            <a:pPr marL="385763" indent="-385763">
              <a:buAutoNum type="arabicParenR"/>
            </a:pPr>
            <a:r>
              <a:rPr lang="en-IE" dirty="0"/>
              <a:t>the </a:t>
            </a:r>
            <a:r>
              <a:rPr lang="en-IE" b="1" u="sng" dirty="0"/>
              <a:t>degree of disturbance </a:t>
            </a:r>
            <a:r>
              <a:rPr lang="en-IE" dirty="0"/>
              <a:t>(% of total sensitive area overlapping with fishery),</a:t>
            </a:r>
          </a:p>
          <a:p>
            <a:pPr marL="385763" indent="-385763">
              <a:buAutoNum type="arabicParenR"/>
            </a:pPr>
            <a:r>
              <a:rPr lang="en-IE" dirty="0"/>
              <a:t>the </a:t>
            </a:r>
            <a:r>
              <a:rPr lang="en-IE" b="1" u="sng" dirty="0"/>
              <a:t>sensitivity of the habitat </a:t>
            </a:r>
            <a:r>
              <a:rPr lang="en-IE" dirty="0"/>
              <a:t>(e.g. habitat susceptible or encounterable/ accessible by fishing gear; exposed to routine, occasional, little or no fishing disturbance or natural perturbation) and, </a:t>
            </a:r>
          </a:p>
          <a:p>
            <a:pPr marL="385763" indent="-385763">
              <a:buAutoNum type="arabicParenR"/>
            </a:pPr>
            <a:r>
              <a:rPr lang="en-IE" dirty="0"/>
              <a:t>the </a:t>
            </a:r>
            <a:r>
              <a:rPr lang="en-IE" b="1" u="sng" dirty="0"/>
              <a:t>projected recovery rate of such habitats </a:t>
            </a:r>
            <a:r>
              <a:rPr lang="en-IE" dirty="0"/>
              <a:t>(e.g. fast, medium, slow) in the presence and absence of fishing. Furthermore, management measures shall be in place (e.g. at the federal or State level) to minimize/mitigate these effects.</a:t>
            </a:r>
            <a:endParaRPr lang="en-GB" dirty="0"/>
          </a:p>
        </p:txBody>
      </p:sp>
      <p:sp>
        <p:nvSpPr>
          <p:cNvPr id="7" name="Title 1"/>
          <p:cNvSpPr>
            <a:spLocks noGrp="1"/>
          </p:cNvSpPr>
          <p:nvPr>
            <p:ph type="title"/>
          </p:nvPr>
        </p:nvSpPr>
        <p:spPr>
          <a:xfrm>
            <a:off x="271462" y="1038283"/>
            <a:ext cx="8410755" cy="632132"/>
          </a:xfrm>
        </p:spPr>
        <p:txBody>
          <a:bodyPr rtlCol="0">
            <a:normAutofit/>
          </a:bodyPr>
          <a:lstStyle/>
          <a:p>
            <a:pPr lvl="0"/>
            <a:r>
              <a:rPr lang="en-IE" sz="3000" b="1" dirty="0">
                <a:solidFill>
                  <a:srgbClr val="0000FF"/>
                </a:solidFill>
              </a:rPr>
              <a:t>Habitat metrics - continued</a:t>
            </a:r>
            <a:endParaRPr lang="en-GB" sz="3000" b="1" dirty="0">
              <a:solidFill>
                <a:srgbClr val="0000FF"/>
              </a:solidFill>
              <a:ea typeface="Calibri" panose="020F0502020204030204" pitchFamily="34" charset="0"/>
              <a:cs typeface="Times New Roman" panose="02020603050405020304" pitchFamily="18" charset="0"/>
            </a:endParaRPr>
          </a:p>
        </p:txBody>
      </p:sp>
      <p:sp>
        <p:nvSpPr>
          <p:cNvPr id="4" name="Content Placeholder 2"/>
          <p:cNvSpPr txBox="1">
            <a:spLocks/>
          </p:cNvSpPr>
          <p:nvPr/>
        </p:nvSpPr>
        <p:spPr>
          <a:xfrm>
            <a:off x="271462" y="12971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p:txBody>
      </p:sp>
      <p:sp>
        <p:nvSpPr>
          <p:cNvPr id="5" name="Content Placeholder 2"/>
          <p:cNvSpPr txBox="1">
            <a:spLocks/>
          </p:cNvSpPr>
          <p:nvPr/>
        </p:nvSpPr>
        <p:spPr>
          <a:xfrm>
            <a:off x="-364332" y="1297197"/>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a:p>
            <a:pPr algn="just"/>
            <a:endParaRPr lang="en-GB" sz="2100" dirty="0"/>
          </a:p>
        </p:txBody>
      </p:sp>
    </p:spTree>
    <p:extLst>
      <p:ext uri="{BB962C8B-B14F-4D97-AF65-F5344CB8AC3E}">
        <p14:creationId xmlns:p14="http://schemas.microsoft.com/office/powerpoint/2010/main" val="40228017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78582" y="1899553"/>
            <a:ext cx="8993981" cy="3958861"/>
          </a:xfrm>
        </p:spPr>
        <p:txBody>
          <a:bodyPr>
            <a:normAutofit fontScale="70000" lnSpcReduction="20000"/>
          </a:bodyPr>
          <a:lstStyle/>
          <a:p>
            <a:pPr lvl="0"/>
            <a:r>
              <a:rPr lang="en-IE" dirty="0"/>
              <a:t>Assess and estimate the effects of the </a:t>
            </a:r>
            <a:r>
              <a:rPr lang="en-IE" b="1" u="sng" dirty="0"/>
              <a:t>fishery footprint </a:t>
            </a:r>
            <a:r>
              <a:rPr lang="en-IE" dirty="0"/>
              <a:t>on non biogenic, low physical complexity or low sensitivity habitats (e.g. mud, sand, pebble/cobble), where the habitat is not considered to be significantly affected by bottom impact gear or where the recovery rate of these habitats is believed to be fast.</a:t>
            </a:r>
          </a:p>
          <a:p>
            <a:pPr lvl="0"/>
            <a:endParaRPr lang="en-IE" dirty="0"/>
          </a:p>
          <a:p>
            <a:r>
              <a:rPr lang="en-IE" dirty="0"/>
              <a:t> </a:t>
            </a:r>
            <a:r>
              <a:rPr lang="en-IE" b="1" u="sng" dirty="0"/>
              <a:t>Evaluate whether the effects on this class of habitats are considered significant</a:t>
            </a:r>
            <a:r>
              <a:rPr lang="en-IE" dirty="0"/>
              <a:t>. For example, Essential Fish Habitats are generally considered to include the general distribution of the species for particular life stage. If the species is at target levels in terms of stock status and fishing mortality, then it can be inferred that the effects on the EFH for the species are likely not significant.</a:t>
            </a:r>
            <a:endParaRPr lang="en-GB" dirty="0"/>
          </a:p>
        </p:txBody>
      </p:sp>
      <p:sp>
        <p:nvSpPr>
          <p:cNvPr id="7" name="Title 1"/>
          <p:cNvSpPr>
            <a:spLocks noGrp="1"/>
          </p:cNvSpPr>
          <p:nvPr>
            <p:ph type="title"/>
          </p:nvPr>
        </p:nvSpPr>
        <p:spPr>
          <a:xfrm>
            <a:off x="271462" y="1038283"/>
            <a:ext cx="8410755" cy="632132"/>
          </a:xfrm>
        </p:spPr>
        <p:txBody>
          <a:bodyPr rtlCol="0">
            <a:normAutofit/>
          </a:bodyPr>
          <a:lstStyle/>
          <a:p>
            <a:pPr lvl="0"/>
            <a:r>
              <a:rPr lang="en-IE" sz="3000" b="1" dirty="0">
                <a:solidFill>
                  <a:srgbClr val="0000FF"/>
                </a:solidFill>
              </a:rPr>
              <a:t>Habitat metrics - continued</a:t>
            </a:r>
            <a:endParaRPr lang="en-GB" sz="3000" b="1" dirty="0">
              <a:solidFill>
                <a:srgbClr val="0000FF"/>
              </a:solidFill>
              <a:ea typeface="Calibri" panose="020F0502020204030204" pitchFamily="34" charset="0"/>
              <a:cs typeface="Times New Roman" panose="02020603050405020304" pitchFamily="18" charset="0"/>
            </a:endParaRPr>
          </a:p>
        </p:txBody>
      </p:sp>
      <p:sp>
        <p:nvSpPr>
          <p:cNvPr id="4" name="Content Placeholder 2"/>
          <p:cNvSpPr txBox="1">
            <a:spLocks/>
          </p:cNvSpPr>
          <p:nvPr/>
        </p:nvSpPr>
        <p:spPr>
          <a:xfrm>
            <a:off x="271462" y="12971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p:txBody>
      </p:sp>
      <p:sp>
        <p:nvSpPr>
          <p:cNvPr id="5" name="Content Placeholder 2"/>
          <p:cNvSpPr txBox="1">
            <a:spLocks/>
          </p:cNvSpPr>
          <p:nvPr/>
        </p:nvSpPr>
        <p:spPr>
          <a:xfrm>
            <a:off x="-364332" y="1297197"/>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a:p>
            <a:pPr algn="just"/>
            <a:endParaRPr lang="en-GB" sz="2100" dirty="0"/>
          </a:p>
        </p:txBody>
      </p:sp>
    </p:spTree>
    <p:extLst>
      <p:ext uri="{BB962C8B-B14F-4D97-AF65-F5344CB8AC3E}">
        <p14:creationId xmlns:p14="http://schemas.microsoft.com/office/powerpoint/2010/main" val="33525321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132024" y="663488"/>
            <a:ext cx="8993981" cy="3958861"/>
          </a:xfrm>
        </p:spPr>
        <p:txBody>
          <a:bodyPr>
            <a:normAutofit/>
          </a:bodyPr>
          <a:lstStyle/>
          <a:p>
            <a:pPr marL="0" indent="0">
              <a:buNone/>
            </a:pPr>
            <a:r>
              <a:rPr lang="en-IE" sz="2400" b="1" dirty="0"/>
              <a:t>Scoring guidance:</a:t>
            </a:r>
            <a:endParaRPr lang="en-GB" sz="2400" dirty="0"/>
          </a:p>
          <a:p>
            <a:r>
              <a:rPr lang="en-IE" sz="2400" dirty="0"/>
              <a:t>Based on an evaluation of the previous indicators the fishery can be scored based on available data and expert opinion as follow:</a:t>
            </a:r>
            <a:endParaRPr lang="en-GB" sz="2400" dirty="0"/>
          </a:p>
          <a:p>
            <a:pPr lvl="0"/>
            <a:endParaRPr lang="en-GB" sz="2400" dirty="0"/>
          </a:p>
        </p:txBody>
      </p:sp>
      <p:sp>
        <p:nvSpPr>
          <p:cNvPr id="7" name="Title 1"/>
          <p:cNvSpPr>
            <a:spLocks noGrp="1"/>
          </p:cNvSpPr>
          <p:nvPr>
            <p:ph type="title"/>
          </p:nvPr>
        </p:nvSpPr>
        <p:spPr>
          <a:xfrm>
            <a:off x="144827" y="88298"/>
            <a:ext cx="8410755" cy="632132"/>
          </a:xfrm>
        </p:spPr>
        <p:txBody>
          <a:bodyPr rtlCol="0">
            <a:normAutofit/>
          </a:bodyPr>
          <a:lstStyle/>
          <a:p>
            <a:pPr lvl="0"/>
            <a:r>
              <a:rPr lang="en-IE" sz="3000" b="1" dirty="0">
                <a:solidFill>
                  <a:srgbClr val="0000FF"/>
                </a:solidFill>
              </a:rPr>
              <a:t>Habitat metrics - scoring</a:t>
            </a:r>
            <a:endParaRPr lang="en-GB" sz="3000" b="1" dirty="0">
              <a:solidFill>
                <a:srgbClr val="0000FF"/>
              </a:solidFill>
              <a:ea typeface="Calibri" panose="020F0502020204030204" pitchFamily="34" charset="0"/>
              <a:cs typeface="Times New Roman" panose="02020603050405020304" pitchFamily="18" charset="0"/>
            </a:endParaRPr>
          </a:p>
        </p:txBody>
      </p:sp>
      <p:sp>
        <p:nvSpPr>
          <p:cNvPr id="4" name="Content Placeholder 2"/>
          <p:cNvSpPr txBox="1">
            <a:spLocks/>
          </p:cNvSpPr>
          <p:nvPr/>
        </p:nvSpPr>
        <p:spPr>
          <a:xfrm>
            <a:off x="271462" y="12971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p:txBody>
      </p:sp>
      <p:sp>
        <p:nvSpPr>
          <p:cNvPr id="5" name="Content Placeholder 2"/>
          <p:cNvSpPr txBox="1">
            <a:spLocks/>
          </p:cNvSpPr>
          <p:nvPr/>
        </p:nvSpPr>
        <p:spPr>
          <a:xfrm>
            <a:off x="-342901" y="12971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a:p>
            <a:pPr algn="just"/>
            <a:endParaRPr lang="en-GB" sz="2100" dirty="0"/>
          </a:p>
        </p:txBody>
      </p:sp>
      <p:graphicFrame>
        <p:nvGraphicFramePr>
          <p:cNvPr id="2" name="Table 1"/>
          <p:cNvGraphicFramePr>
            <a:graphicFrameLocks noGrp="1"/>
          </p:cNvGraphicFramePr>
          <p:nvPr>
            <p:extLst>
              <p:ext uri="{D42A27DB-BD31-4B8C-83A1-F6EECF244321}">
                <p14:modId xmlns:p14="http://schemas.microsoft.com/office/powerpoint/2010/main" val="3929611307"/>
              </p:ext>
            </p:extLst>
          </p:nvPr>
        </p:nvGraphicFramePr>
        <p:xfrm>
          <a:off x="755576" y="2482647"/>
          <a:ext cx="7416824" cy="3364734"/>
        </p:xfrm>
        <a:graphic>
          <a:graphicData uri="http://schemas.openxmlformats.org/drawingml/2006/table">
            <a:tbl>
              <a:tblPr firstRow="1" firstCol="1" bandRow="1"/>
              <a:tblGrid>
                <a:gridCol w="6077283">
                  <a:extLst>
                    <a:ext uri="{9D8B030D-6E8A-4147-A177-3AD203B41FA5}">
                      <a16:colId xmlns:a16="http://schemas.microsoft.com/office/drawing/2014/main" val="20000"/>
                    </a:ext>
                  </a:extLst>
                </a:gridCol>
                <a:gridCol w="1339541">
                  <a:extLst>
                    <a:ext uri="{9D8B030D-6E8A-4147-A177-3AD203B41FA5}">
                      <a16:colId xmlns:a16="http://schemas.microsoft.com/office/drawing/2014/main" val="20001"/>
                    </a:ext>
                  </a:extLst>
                </a:gridCol>
              </a:tblGrid>
              <a:tr h="258826">
                <a:tc>
                  <a:txBody>
                    <a:bodyPr/>
                    <a:lstStyle/>
                    <a:p>
                      <a:pPr algn="just">
                        <a:spcAft>
                          <a:spcPts val="6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Qualitative score description</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600"/>
                        </a:spcAft>
                      </a:pPr>
                      <a:r>
                        <a:rPr lang="en-US"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Score</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776477">
                <a:tc>
                  <a:txBody>
                    <a:bodyPr/>
                    <a:lstStyle/>
                    <a:p>
                      <a:pPr algn="l">
                        <a:spcAft>
                          <a:spcPts val="6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 is </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high likelihood </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the unit of certification is not causing significant, non-reversible harm on essential habitats for the stock under consideration and on habitats that are highly vulnerable to damage by the fishing gear of the unit of certification. </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US"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Full Conformance</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776477">
                <a:tc>
                  <a:txBody>
                    <a:bodyPr/>
                    <a:lstStyle/>
                    <a:p>
                      <a:pPr algn="l">
                        <a:spcAft>
                          <a:spcPts val="6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 is </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small likelihood </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the unit of certification is causing significant, non-reversible harm on essential habitats for the stock under consideration and on habitats that are highly vulnerable to damage by the fishing gear of the unit of certification.</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US"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Minor Non-Conformance</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776477">
                <a:tc>
                  <a:txBody>
                    <a:bodyPr/>
                    <a:lstStyle/>
                    <a:p>
                      <a:pPr algn="l">
                        <a:spcAft>
                          <a:spcPts val="6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 is a </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moderate likelihood </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the unit of certification is causing significant, non-reversible harm on essential habitats for the stock under consideration and on habitats that are highly vulnerable to damage by the fishing gear of the unit of certification.</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US"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Major Non-conformance</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10003"/>
                  </a:ext>
                </a:extLst>
              </a:tr>
              <a:tr h="776477">
                <a:tc>
                  <a:txBody>
                    <a:bodyPr/>
                    <a:lstStyle/>
                    <a:p>
                      <a:pPr algn="l">
                        <a:spcAft>
                          <a:spcPts val="6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 is a </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high likelihood </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the unit of certification is causing significant, non-reversible harm on essential habitats for the stock under consideration and on habitats that are highly vulnerable to damage by the fishing gear of the unit of certification.</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Critical Non-conformance</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718374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71462" y="404664"/>
            <a:ext cx="8410755" cy="632132"/>
          </a:xfrm>
        </p:spPr>
        <p:txBody>
          <a:bodyPr rtlCol="0">
            <a:normAutofit/>
          </a:bodyPr>
          <a:lstStyle/>
          <a:p>
            <a:pPr lvl="0"/>
            <a:r>
              <a:rPr lang="en-IE" sz="3000" b="1" dirty="0">
                <a:solidFill>
                  <a:srgbClr val="0000FF"/>
                </a:solidFill>
              </a:rPr>
              <a:t>Cumulative Effects of Fisheries</a:t>
            </a:r>
            <a:endParaRPr lang="en-GB" sz="3000" b="1" dirty="0">
              <a:solidFill>
                <a:srgbClr val="0000FF"/>
              </a:solidFill>
              <a:ea typeface="Calibri" panose="020F0502020204030204" pitchFamily="34" charset="0"/>
              <a:cs typeface="Times New Roman" panose="02020603050405020304" pitchFamily="18" charset="0"/>
            </a:endParaRPr>
          </a:p>
        </p:txBody>
      </p:sp>
      <p:sp>
        <p:nvSpPr>
          <p:cNvPr id="4" name="Content Placeholder 2"/>
          <p:cNvSpPr txBox="1">
            <a:spLocks/>
          </p:cNvSpPr>
          <p:nvPr/>
        </p:nvSpPr>
        <p:spPr>
          <a:xfrm>
            <a:off x="271462" y="1297198"/>
            <a:ext cx="8715107" cy="53721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3200" dirty="0"/>
          </a:p>
        </p:txBody>
      </p:sp>
      <p:sp>
        <p:nvSpPr>
          <p:cNvPr id="5" name="Content Placeholder 2"/>
          <p:cNvSpPr txBox="1">
            <a:spLocks/>
          </p:cNvSpPr>
          <p:nvPr/>
        </p:nvSpPr>
        <p:spPr>
          <a:xfrm>
            <a:off x="-342901" y="12971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a:p>
            <a:pPr algn="just"/>
            <a:endParaRPr lang="en-GB" sz="21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7563207"/>
              </p:ext>
            </p:extLst>
          </p:nvPr>
        </p:nvGraphicFramePr>
        <p:xfrm>
          <a:off x="131763" y="1489075"/>
          <a:ext cx="8904733" cy="4819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18938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132025" y="1489382"/>
            <a:ext cx="8993981" cy="4819937"/>
          </a:xfrm>
        </p:spPr>
        <p:txBody>
          <a:bodyPr>
            <a:normAutofit/>
          </a:bodyPr>
          <a:lstStyle/>
          <a:p>
            <a:pPr marL="0" indent="0">
              <a:buNone/>
            </a:pPr>
            <a:r>
              <a:rPr lang="en-GB" sz="2000" dirty="0"/>
              <a:t>Assessment Team shall assess</a:t>
            </a:r>
            <a:r>
              <a:rPr lang="en-IE" sz="2000" dirty="0"/>
              <a:t> the contribution of the fishery under consideration to bycatch of 1) prohibited species, 2) Habitat Areas of Particular Concern (HAPC) biota, 3) marine mammals and birds, and 4) other sensitive non-target species. </a:t>
            </a:r>
          </a:p>
          <a:p>
            <a:endParaRPr lang="en-IE" sz="1600" dirty="0"/>
          </a:p>
          <a:p>
            <a:r>
              <a:rPr lang="en-IE" sz="2000" dirty="0"/>
              <a:t>Accordingly, </a:t>
            </a:r>
            <a:r>
              <a:rPr lang="en-IE" sz="2000" b="1" u="sng" dirty="0"/>
              <a:t>the fishery shall not have significant effects on the groups specified</a:t>
            </a:r>
            <a:r>
              <a:rPr lang="en-IE" sz="2000" dirty="0"/>
              <a:t>. Each of these groups shall be managed accordingly (in a coherent and effective way) by the relevant authorities and removals shall be monitored to ensure the totality of these groups is not been significantly affected by the fishery (e.g. by excessive removals). </a:t>
            </a:r>
          </a:p>
          <a:p>
            <a:endParaRPr lang="en-IE" sz="2000" dirty="0"/>
          </a:p>
          <a:p>
            <a:r>
              <a:rPr lang="en-IE" sz="2000" dirty="0"/>
              <a:t>Indices of abundance of </a:t>
            </a:r>
            <a:r>
              <a:rPr lang="en-IE" sz="2000" b="1" dirty="0"/>
              <a:t>HAPC biota, key affected prohibited species</a:t>
            </a:r>
            <a:r>
              <a:rPr lang="en-IE" sz="2000" dirty="0"/>
              <a:t>, </a:t>
            </a:r>
            <a:r>
              <a:rPr lang="en-IE" sz="2000" b="1" dirty="0"/>
              <a:t>key affected marine mammals and birds, and other sensitive non target species</a:t>
            </a:r>
            <a:r>
              <a:rPr lang="en-IE" sz="2000" dirty="0"/>
              <a:t>, as appropriate can be useful to assess this element.</a:t>
            </a:r>
            <a:endParaRPr lang="en-GB" sz="2000" dirty="0"/>
          </a:p>
          <a:p>
            <a:pPr marL="0" indent="0">
              <a:buNone/>
            </a:pPr>
            <a:endParaRPr lang="en-GB" sz="2000" dirty="0"/>
          </a:p>
        </p:txBody>
      </p:sp>
      <p:sp>
        <p:nvSpPr>
          <p:cNvPr id="7" name="Title 1"/>
          <p:cNvSpPr>
            <a:spLocks noGrp="1"/>
          </p:cNvSpPr>
          <p:nvPr>
            <p:ph type="title"/>
          </p:nvPr>
        </p:nvSpPr>
        <p:spPr>
          <a:xfrm>
            <a:off x="271462" y="404664"/>
            <a:ext cx="8410755" cy="632132"/>
          </a:xfrm>
        </p:spPr>
        <p:txBody>
          <a:bodyPr rtlCol="0">
            <a:normAutofit/>
          </a:bodyPr>
          <a:lstStyle/>
          <a:p>
            <a:pPr lvl="0"/>
            <a:r>
              <a:rPr lang="en-IE" sz="3000" b="1" dirty="0">
                <a:solidFill>
                  <a:srgbClr val="0000FF"/>
                </a:solidFill>
              </a:rPr>
              <a:t>Ecosystem Metrics</a:t>
            </a:r>
            <a:endParaRPr lang="en-GB" sz="3000" b="1" dirty="0">
              <a:solidFill>
                <a:srgbClr val="0000FF"/>
              </a:solidFill>
              <a:ea typeface="Calibri" panose="020F0502020204030204" pitchFamily="34" charset="0"/>
              <a:cs typeface="Times New Roman" panose="02020603050405020304" pitchFamily="18" charset="0"/>
            </a:endParaRPr>
          </a:p>
        </p:txBody>
      </p:sp>
      <p:sp>
        <p:nvSpPr>
          <p:cNvPr id="4" name="Content Placeholder 2"/>
          <p:cNvSpPr txBox="1">
            <a:spLocks/>
          </p:cNvSpPr>
          <p:nvPr/>
        </p:nvSpPr>
        <p:spPr>
          <a:xfrm>
            <a:off x="271462" y="12971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p:txBody>
      </p:sp>
      <p:sp>
        <p:nvSpPr>
          <p:cNvPr id="5" name="Content Placeholder 2"/>
          <p:cNvSpPr txBox="1">
            <a:spLocks/>
          </p:cNvSpPr>
          <p:nvPr/>
        </p:nvSpPr>
        <p:spPr>
          <a:xfrm>
            <a:off x="-342901" y="12971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a:p>
            <a:pPr algn="just"/>
            <a:endParaRPr lang="en-GB" sz="2100" dirty="0"/>
          </a:p>
        </p:txBody>
      </p:sp>
    </p:spTree>
    <p:extLst>
      <p:ext uri="{BB962C8B-B14F-4D97-AF65-F5344CB8AC3E}">
        <p14:creationId xmlns:p14="http://schemas.microsoft.com/office/powerpoint/2010/main" val="16143105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0" y="1753702"/>
            <a:ext cx="8993981" cy="3775562"/>
          </a:xfrm>
        </p:spPr>
        <p:txBody>
          <a:bodyPr>
            <a:normAutofit fontScale="62500" lnSpcReduction="20000"/>
          </a:bodyPr>
          <a:lstStyle/>
          <a:p>
            <a:pPr lvl="0"/>
            <a:r>
              <a:rPr lang="en-IE" dirty="0"/>
              <a:t>The fishery shall be sufficiently dispersed in space and time relative to important predators needs (in space and time if known) and relative to important spawning components, to </a:t>
            </a:r>
            <a:r>
              <a:rPr lang="en-IE" b="1" u="sng" dirty="0"/>
              <a:t>avoid localized depletions </a:t>
            </a:r>
            <a:r>
              <a:rPr lang="en-IE" dirty="0"/>
              <a:t>with potential effects on dependant species. </a:t>
            </a:r>
          </a:p>
          <a:p>
            <a:pPr lvl="0"/>
            <a:endParaRPr lang="en-IE" dirty="0"/>
          </a:p>
          <a:p>
            <a:pPr lvl="0"/>
            <a:r>
              <a:rPr lang="en-IE" dirty="0"/>
              <a:t>Equally importantly, there shall be a </a:t>
            </a:r>
            <a:r>
              <a:rPr lang="en-IE" b="1" u="sng" dirty="0"/>
              <a:t>limited spatial and temporal concentration of fishery impacts on important forage fish</a:t>
            </a:r>
            <a:r>
              <a:rPr lang="en-IE" dirty="0"/>
              <a:t>. Indexes of fishing distribution and of forage fish abundance can be useful to asses this element.</a:t>
            </a:r>
          </a:p>
          <a:p>
            <a:pPr lvl="0"/>
            <a:endParaRPr lang="en-GB" dirty="0"/>
          </a:p>
          <a:p>
            <a:pPr lvl="0"/>
            <a:r>
              <a:rPr lang="en-IE" dirty="0"/>
              <a:t>The </a:t>
            </a:r>
            <a:r>
              <a:rPr lang="en-IE" b="1" u="sng" dirty="0"/>
              <a:t>fishery-specific contribution to discards and offal production shall be assessed </a:t>
            </a:r>
            <a:r>
              <a:rPr lang="en-IE" dirty="0"/>
              <a:t>and the fishery shall be managed coherently and effectively to reduce waste and minimize potential long-term changes in ecosystem biomass, respiration, production, or energy cycling that are outside the range of natural variability. </a:t>
            </a:r>
          </a:p>
          <a:p>
            <a:pPr lvl="0"/>
            <a:endParaRPr lang="en-GB" dirty="0"/>
          </a:p>
          <a:p>
            <a:pPr marL="0" indent="0">
              <a:buNone/>
            </a:pPr>
            <a:endParaRPr lang="en-GB" dirty="0"/>
          </a:p>
        </p:txBody>
      </p:sp>
      <p:sp>
        <p:nvSpPr>
          <p:cNvPr id="7" name="Title 1"/>
          <p:cNvSpPr>
            <a:spLocks noGrp="1"/>
          </p:cNvSpPr>
          <p:nvPr>
            <p:ph type="title"/>
          </p:nvPr>
        </p:nvSpPr>
        <p:spPr>
          <a:xfrm>
            <a:off x="100888" y="857251"/>
            <a:ext cx="8410755" cy="632132"/>
          </a:xfrm>
        </p:spPr>
        <p:txBody>
          <a:bodyPr rtlCol="0">
            <a:normAutofit/>
          </a:bodyPr>
          <a:lstStyle/>
          <a:p>
            <a:pPr lvl="0"/>
            <a:r>
              <a:rPr lang="en-IE" sz="3000" b="1" dirty="0">
                <a:solidFill>
                  <a:srgbClr val="0000FF"/>
                </a:solidFill>
              </a:rPr>
              <a:t>Ecosystem Metrics - continued</a:t>
            </a:r>
            <a:endParaRPr lang="en-GB" sz="3000" b="1" dirty="0">
              <a:solidFill>
                <a:srgbClr val="0000FF"/>
              </a:solidFill>
              <a:ea typeface="Calibri" panose="020F0502020204030204" pitchFamily="34" charset="0"/>
              <a:cs typeface="Times New Roman" panose="02020603050405020304" pitchFamily="18" charset="0"/>
            </a:endParaRPr>
          </a:p>
        </p:txBody>
      </p:sp>
      <p:sp>
        <p:nvSpPr>
          <p:cNvPr id="4" name="Content Placeholder 2"/>
          <p:cNvSpPr txBox="1">
            <a:spLocks/>
          </p:cNvSpPr>
          <p:nvPr/>
        </p:nvSpPr>
        <p:spPr>
          <a:xfrm>
            <a:off x="271462" y="12971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p:txBody>
      </p:sp>
      <p:sp>
        <p:nvSpPr>
          <p:cNvPr id="5" name="Content Placeholder 2"/>
          <p:cNvSpPr txBox="1">
            <a:spLocks/>
          </p:cNvSpPr>
          <p:nvPr/>
        </p:nvSpPr>
        <p:spPr>
          <a:xfrm>
            <a:off x="-342901" y="12971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a:p>
            <a:pPr algn="just"/>
            <a:endParaRPr lang="en-GB" sz="2100" dirty="0"/>
          </a:p>
        </p:txBody>
      </p:sp>
    </p:spTree>
    <p:extLst>
      <p:ext uri="{BB962C8B-B14F-4D97-AF65-F5344CB8AC3E}">
        <p14:creationId xmlns:p14="http://schemas.microsoft.com/office/powerpoint/2010/main" val="17839668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132024" y="690168"/>
            <a:ext cx="8993981" cy="3943351"/>
          </a:xfrm>
        </p:spPr>
        <p:txBody>
          <a:bodyPr>
            <a:normAutofit/>
          </a:bodyPr>
          <a:lstStyle/>
          <a:p>
            <a:pPr marL="0" indent="0">
              <a:buNone/>
            </a:pPr>
            <a:r>
              <a:rPr lang="en-IE" sz="2400" b="1" dirty="0"/>
              <a:t>Scoring Guidance for Ecosystem </a:t>
            </a:r>
            <a:endParaRPr lang="en-GB" sz="2400" dirty="0"/>
          </a:p>
          <a:p>
            <a:pPr marL="0" indent="0">
              <a:buNone/>
            </a:pPr>
            <a:r>
              <a:rPr lang="en-IE" sz="2400" dirty="0"/>
              <a:t>Based on an evaluation of the indicators previously presented the fishery can be scored based on available data and expert opinion as follow:</a:t>
            </a:r>
          </a:p>
          <a:p>
            <a:pPr marL="0" indent="0">
              <a:buNone/>
            </a:pPr>
            <a:endParaRPr lang="en-GB" sz="2400" dirty="0"/>
          </a:p>
          <a:p>
            <a:pPr lvl="0"/>
            <a:endParaRPr lang="en-GB" sz="2400" dirty="0"/>
          </a:p>
          <a:p>
            <a:pPr marL="0" indent="0">
              <a:buNone/>
            </a:pPr>
            <a:endParaRPr lang="en-GB" sz="2400" dirty="0"/>
          </a:p>
        </p:txBody>
      </p:sp>
      <p:sp>
        <p:nvSpPr>
          <p:cNvPr id="7" name="Title 1"/>
          <p:cNvSpPr>
            <a:spLocks noGrp="1"/>
          </p:cNvSpPr>
          <p:nvPr>
            <p:ph type="title"/>
          </p:nvPr>
        </p:nvSpPr>
        <p:spPr>
          <a:xfrm>
            <a:off x="271462" y="58036"/>
            <a:ext cx="8410755" cy="632132"/>
          </a:xfrm>
        </p:spPr>
        <p:txBody>
          <a:bodyPr rtlCol="0">
            <a:normAutofit/>
          </a:bodyPr>
          <a:lstStyle/>
          <a:p>
            <a:pPr lvl="0"/>
            <a:r>
              <a:rPr lang="en-IE" sz="3000" b="1" dirty="0">
                <a:solidFill>
                  <a:srgbClr val="0000FF"/>
                </a:solidFill>
              </a:rPr>
              <a:t>Ecosystem Guidance - continued</a:t>
            </a:r>
            <a:endParaRPr lang="en-GB" sz="3000" b="1" dirty="0">
              <a:solidFill>
                <a:srgbClr val="0000FF"/>
              </a:solidFill>
              <a:ea typeface="Calibri" panose="020F0502020204030204" pitchFamily="34" charset="0"/>
              <a:cs typeface="Times New Roman" panose="02020603050405020304" pitchFamily="18" charset="0"/>
            </a:endParaRPr>
          </a:p>
        </p:txBody>
      </p:sp>
      <p:sp>
        <p:nvSpPr>
          <p:cNvPr id="4" name="Content Placeholder 2"/>
          <p:cNvSpPr txBox="1">
            <a:spLocks/>
          </p:cNvSpPr>
          <p:nvPr/>
        </p:nvSpPr>
        <p:spPr>
          <a:xfrm>
            <a:off x="271462" y="12971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p:txBody>
      </p:sp>
      <p:sp>
        <p:nvSpPr>
          <p:cNvPr id="5" name="Content Placeholder 2"/>
          <p:cNvSpPr txBox="1">
            <a:spLocks/>
          </p:cNvSpPr>
          <p:nvPr/>
        </p:nvSpPr>
        <p:spPr>
          <a:xfrm>
            <a:off x="-342901" y="1297198"/>
            <a:ext cx="8715107" cy="456121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100" dirty="0"/>
          </a:p>
          <a:p>
            <a:pPr algn="just"/>
            <a:endParaRPr lang="en-GB" sz="2100" dirty="0"/>
          </a:p>
        </p:txBody>
      </p:sp>
      <p:graphicFrame>
        <p:nvGraphicFramePr>
          <p:cNvPr id="3" name="Table 2"/>
          <p:cNvGraphicFramePr>
            <a:graphicFrameLocks noGrp="1"/>
          </p:cNvGraphicFramePr>
          <p:nvPr>
            <p:extLst>
              <p:ext uri="{D42A27DB-BD31-4B8C-83A1-F6EECF244321}">
                <p14:modId xmlns:p14="http://schemas.microsoft.com/office/powerpoint/2010/main" val="1505428739"/>
              </p:ext>
            </p:extLst>
          </p:nvPr>
        </p:nvGraphicFramePr>
        <p:xfrm>
          <a:off x="657225" y="2745271"/>
          <a:ext cx="7714981" cy="3284921"/>
        </p:xfrm>
        <a:graphic>
          <a:graphicData uri="http://schemas.openxmlformats.org/drawingml/2006/table">
            <a:tbl>
              <a:tblPr firstRow="1" firstCol="1" bandRow="1"/>
              <a:tblGrid>
                <a:gridCol w="6424587">
                  <a:extLst>
                    <a:ext uri="{9D8B030D-6E8A-4147-A177-3AD203B41FA5}">
                      <a16:colId xmlns:a16="http://schemas.microsoft.com/office/drawing/2014/main" val="20000"/>
                    </a:ext>
                  </a:extLst>
                </a:gridCol>
                <a:gridCol w="1290394">
                  <a:extLst>
                    <a:ext uri="{9D8B030D-6E8A-4147-A177-3AD203B41FA5}">
                      <a16:colId xmlns:a16="http://schemas.microsoft.com/office/drawing/2014/main" val="20001"/>
                    </a:ext>
                  </a:extLst>
                </a:gridCol>
              </a:tblGrid>
              <a:tr h="440246">
                <a:tc>
                  <a:txBody>
                    <a:bodyPr/>
                    <a:lstStyle/>
                    <a:p>
                      <a:pPr>
                        <a:lnSpc>
                          <a:spcPct val="107000"/>
                        </a:lnSpc>
                        <a:spcAft>
                          <a:spcPts val="0"/>
                        </a:spcAft>
                      </a:pPr>
                      <a:r>
                        <a:rPr lang="en-IE" sz="1400" b="1" dirty="0">
                          <a:effectLst/>
                          <a:latin typeface="Calibri" panose="020F0502020204030204" pitchFamily="34" charset="0"/>
                          <a:ea typeface="Calibri" panose="020F0502020204030204" pitchFamily="34" charset="0"/>
                          <a:cs typeface="Times New Roman" panose="02020603050405020304" pitchFamily="18" charset="0"/>
                        </a:rPr>
                        <a:t>Qualitative score description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0"/>
                        </a:spcAft>
                      </a:pPr>
                      <a:r>
                        <a:rPr lang="en-IE" sz="1400" b="1">
                          <a:effectLst/>
                          <a:latin typeface="Calibri" panose="020F0502020204030204" pitchFamily="34" charset="0"/>
                          <a:ea typeface="Calibri" panose="020F0502020204030204" pitchFamily="34" charset="0"/>
                          <a:cs typeface="Times New Roman" panose="02020603050405020304" pitchFamily="18" charset="0"/>
                        </a:rPr>
                        <a:t>Score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1400" b="1">
                          <a:effectLst/>
                          <a:latin typeface="Calibri" panose="020F0502020204030204" pitchFamily="34" charset="0"/>
                          <a:ea typeface="Calibri" panose="020F0502020204030204" pitchFamily="34"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684848">
                <a:tc>
                  <a:txBody>
                    <a:bodyPr/>
                    <a:lstStyle/>
                    <a:p>
                      <a:pPr algn="just">
                        <a:lnSpc>
                          <a:spcPct val="107000"/>
                        </a:lnSpc>
                        <a:spcAft>
                          <a:spcPts val="0"/>
                        </a:spcAft>
                      </a:pPr>
                      <a:r>
                        <a:rPr lang="en-IE" sz="1100" dirty="0">
                          <a:effectLst/>
                          <a:latin typeface="Calibri" panose="020F0502020204030204" pitchFamily="34" charset="0"/>
                          <a:ea typeface="Calibri" panose="020F0502020204030204" pitchFamily="34" charset="0"/>
                          <a:cs typeface="Times New Roman" panose="02020603050405020304" pitchFamily="18" charset="0"/>
                        </a:rPr>
                        <a:t>There is a </a:t>
                      </a:r>
                      <a:r>
                        <a:rPr lang="en-IE" sz="1100" b="1" dirty="0">
                          <a:effectLst/>
                          <a:latin typeface="Calibri" panose="020F0502020204030204" pitchFamily="34" charset="0"/>
                          <a:ea typeface="Calibri" panose="020F0502020204030204" pitchFamily="34" charset="0"/>
                          <a:cs typeface="Times New Roman" panose="02020603050405020304" pitchFamily="18" charset="0"/>
                        </a:rPr>
                        <a:t>high likelihood </a:t>
                      </a:r>
                      <a:r>
                        <a:rPr lang="en-IE" sz="1100" dirty="0">
                          <a:effectLst/>
                          <a:latin typeface="Calibri" panose="020F0502020204030204" pitchFamily="34" charset="0"/>
                          <a:ea typeface="Calibri" panose="020F0502020204030204" pitchFamily="34" charset="0"/>
                          <a:cs typeface="Times New Roman" panose="02020603050405020304" pitchFamily="18" charset="0"/>
                        </a:rPr>
                        <a:t>that the unit of certification, including any enhancement activities, is not causing </a:t>
                      </a:r>
                      <a:r>
                        <a:rPr lang="en-IE" sz="1100" dirty="0">
                          <a:effectLst/>
                          <a:latin typeface="Calibri" panose="020F0502020204030204" pitchFamily="34" charset="0"/>
                          <a:ea typeface="Calibri" panose="020F0502020204030204" pitchFamily="34" charset="0"/>
                          <a:cs typeface="Calibri" panose="020F0502020204030204" pitchFamily="34" charset="0"/>
                        </a:rPr>
                        <a:t>adverse impacts on the structure, processes and function of aquatic ecosystems that are likely to be irreversible or very slowly reversible</a:t>
                      </a:r>
                      <a:r>
                        <a:rPr lang="en-IE"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E" sz="1100" i="1">
                          <a:effectLst/>
                          <a:latin typeface="Calibri" panose="020F0502020204030204" pitchFamily="34" charset="0"/>
                          <a:ea typeface="Calibri" panose="020F0502020204030204" pitchFamily="34" charset="0"/>
                          <a:cs typeface="Times New Roman" panose="02020603050405020304" pitchFamily="18" charset="0"/>
                        </a:rPr>
                        <a:t>Full conformance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extLst>
                  <a:ext uri="{0D108BD9-81ED-4DB2-BD59-A6C34878D82A}">
                    <a16:rowId xmlns:a16="http://schemas.microsoft.com/office/drawing/2014/main" val="10001"/>
                  </a:ext>
                </a:extLst>
              </a:tr>
              <a:tr h="684848">
                <a:tc>
                  <a:txBody>
                    <a:bodyPr/>
                    <a:lstStyle/>
                    <a:p>
                      <a:pPr algn="just">
                        <a:lnSpc>
                          <a:spcPct val="107000"/>
                        </a:lnSpc>
                        <a:spcAft>
                          <a:spcPts val="0"/>
                        </a:spcAft>
                      </a:pPr>
                      <a:r>
                        <a:rPr lang="en-IE" sz="1100" dirty="0">
                          <a:effectLst/>
                          <a:latin typeface="Calibri" panose="020F0502020204030204" pitchFamily="34" charset="0"/>
                          <a:ea typeface="Calibri" panose="020F0502020204030204" pitchFamily="34" charset="0"/>
                          <a:cs typeface="Times New Roman" panose="02020603050405020304" pitchFamily="18" charset="0"/>
                        </a:rPr>
                        <a:t>There is a </a:t>
                      </a:r>
                      <a:r>
                        <a:rPr lang="en-IE" sz="1100" b="1" dirty="0">
                          <a:effectLst/>
                          <a:latin typeface="Calibri" panose="020F0502020204030204" pitchFamily="34" charset="0"/>
                          <a:ea typeface="Calibri" panose="020F0502020204030204" pitchFamily="34" charset="0"/>
                          <a:cs typeface="Times New Roman" panose="02020603050405020304" pitchFamily="18" charset="0"/>
                        </a:rPr>
                        <a:t>small likelihood </a:t>
                      </a:r>
                      <a:r>
                        <a:rPr lang="en-IE" sz="1100" dirty="0">
                          <a:effectLst/>
                          <a:latin typeface="Calibri" panose="020F0502020204030204" pitchFamily="34" charset="0"/>
                          <a:ea typeface="Calibri" panose="020F0502020204030204" pitchFamily="34" charset="0"/>
                          <a:cs typeface="Times New Roman" panose="02020603050405020304" pitchFamily="18" charset="0"/>
                        </a:rPr>
                        <a:t>that the unit of certification, including any enhancement activities, is causing </a:t>
                      </a:r>
                      <a:r>
                        <a:rPr lang="en-IE" sz="1100" dirty="0">
                          <a:effectLst/>
                          <a:latin typeface="Calibri" panose="020F0502020204030204" pitchFamily="34" charset="0"/>
                          <a:ea typeface="Calibri" panose="020F0502020204030204" pitchFamily="34" charset="0"/>
                          <a:cs typeface="Calibri" panose="020F0502020204030204" pitchFamily="34" charset="0"/>
                        </a:rPr>
                        <a:t>adverse impacts on the structure, processes and function of aquatic ecosystems that are likely to be irreversible or very slowly reversible</a:t>
                      </a:r>
                      <a:r>
                        <a:rPr lang="en-IE"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E" sz="1100" i="1">
                          <a:effectLst/>
                          <a:latin typeface="Calibri" panose="020F0502020204030204" pitchFamily="34" charset="0"/>
                          <a:ea typeface="Calibri" panose="020F0502020204030204" pitchFamily="34" charset="0"/>
                          <a:cs typeface="Times New Roman" panose="02020603050405020304" pitchFamily="18" charset="0"/>
                        </a:rPr>
                        <a:t>Minor non Conformance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684848">
                <a:tc>
                  <a:txBody>
                    <a:bodyPr/>
                    <a:lstStyle/>
                    <a:p>
                      <a:pPr>
                        <a:lnSpc>
                          <a:spcPct val="107000"/>
                        </a:lnSpc>
                        <a:spcAft>
                          <a:spcPts val="0"/>
                        </a:spcAft>
                      </a:pPr>
                      <a:r>
                        <a:rPr lang="en-IE" sz="1100" dirty="0">
                          <a:effectLst/>
                          <a:latin typeface="Calibri" panose="020F0502020204030204" pitchFamily="34" charset="0"/>
                          <a:ea typeface="Calibri" panose="020F0502020204030204" pitchFamily="34" charset="0"/>
                          <a:cs typeface="Times New Roman" panose="02020603050405020304" pitchFamily="18" charset="0"/>
                        </a:rPr>
                        <a:t>There is a </a:t>
                      </a:r>
                      <a:r>
                        <a:rPr lang="en-IE" sz="1100" b="1" dirty="0">
                          <a:effectLst/>
                          <a:latin typeface="Calibri" panose="020F0502020204030204" pitchFamily="34" charset="0"/>
                          <a:ea typeface="Calibri" panose="020F0502020204030204" pitchFamily="34" charset="0"/>
                          <a:cs typeface="Times New Roman" panose="02020603050405020304" pitchFamily="18" charset="0"/>
                        </a:rPr>
                        <a:t>moderate likelihood </a:t>
                      </a:r>
                      <a:r>
                        <a:rPr lang="en-IE" sz="1100" dirty="0">
                          <a:effectLst/>
                          <a:latin typeface="Calibri" panose="020F0502020204030204" pitchFamily="34" charset="0"/>
                          <a:ea typeface="Calibri" panose="020F0502020204030204" pitchFamily="34" charset="0"/>
                          <a:cs typeface="Times New Roman" panose="02020603050405020304" pitchFamily="18" charset="0"/>
                        </a:rPr>
                        <a:t>that the unit of certification, including any enhancement activities, is causing </a:t>
                      </a:r>
                      <a:r>
                        <a:rPr lang="en-IE" sz="1100" dirty="0">
                          <a:effectLst/>
                          <a:latin typeface="Calibri" panose="020F0502020204030204" pitchFamily="34" charset="0"/>
                          <a:ea typeface="Calibri" panose="020F0502020204030204" pitchFamily="34" charset="0"/>
                          <a:cs typeface="Calibri" panose="020F0502020204030204" pitchFamily="34" charset="0"/>
                        </a:rPr>
                        <a:t>adverse impacts on the structure, processes and function of aquatic ecosystems that are likely to be irreversible or very slowly reversible</a:t>
                      </a:r>
                      <a:r>
                        <a:rPr lang="en-IE" sz="1100" dirty="0">
                          <a:effectLst/>
                          <a:latin typeface="Calibri" panose="020F0502020204030204" pitchFamily="34"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E" sz="1100" i="1">
                          <a:effectLst/>
                          <a:latin typeface="Calibri" panose="020F0502020204030204" pitchFamily="34" charset="0"/>
                          <a:ea typeface="Calibri" panose="020F0502020204030204" pitchFamily="34" charset="0"/>
                          <a:cs typeface="Times New Roman" panose="02020603050405020304" pitchFamily="18" charset="0"/>
                        </a:rPr>
                        <a:t>Major non conformance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10003"/>
                  </a:ext>
                </a:extLst>
              </a:tr>
              <a:tr h="684848">
                <a:tc>
                  <a:txBody>
                    <a:bodyPr/>
                    <a:lstStyle/>
                    <a:p>
                      <a:pPr algn="just">
                        <a:lnSpc>
                          <a:spcPct val="107000"/>
                        </a:lnSpc>
                        <a:spcAft>
                          <a:spcPts val="0"/>
                        </a:spcAft>
                      </a:pPr>
                      <a:r>
                        <a:rPr lang="en-IE" sz="1100" dirty="0">
                          <a:effectLst/>
                          <a:latin typeface="Calibri" panose="020F0502020204030204" pitchFamily="34" charset="0"/>
                          <a:ea typeface="Calibri" panose="020F0502020204030204" pitchFamily="34" charset="0"/>
                          <a:cs typeface="Times New Roman" panose="02020603050405020304" pitchFamily="18" charset="0"/>
                        </a:rPr>
                        <a:t>There is a </a:t>
                      </a:r>
                      <a:r>
                        <a:rPr lang="en-IE" sz="1100" b="1" dirty="0">
                          <a:effectLst/>
                          <a:latin typeface="Calibri" panose="020F0502020204030204" pitchFamily="34" charset="0"/>
                          <a:ea typeface="Calibri" panose="020F0502020204030204" pitchFamily="34" charset="0"/>
                          <a:cs typeface="Times New Roman" panose="02020603050405020304" pitchFamily="18" charset="0"/>
                        </a:rPr>
                        <a:t>high likelihood </a:t>
                      </a:r>
                      <a:r>
                        <a:rPr lang="en-IE" sz="1100" dirty="0">
                          <a:effectLst/>
                          <a:latin typeface="Calibri" panose="020F0502020204030204" pitchFamily="34" charset="0"/>
                          <a:ea typeface="Calibri" panose="020F0502020204030204" pitchFamily="34" charset="0"/>
                          <a:cs typeface="Times New Roman" panose="02020603050405020304" pitchFamily="18" charset="0"/>
                        </a:rPr>
                        <a:t>that the unit of certification, including any enhancement activities, is causing </a:t>
                      </a:r>
                      <a:r>
                        <a:rPr lang="en-IE" sz="1100" dirty="0">
                          <a:effectLst/>
                          <a:latin typeface="Calibri" panose="020F0502020204030204" pitchFamily="34" charset="0"/>
                          <a:ea typeface="Calibri" panose="020F0502020204030204" pitchFamily="34" charset="0"/>
                          <a:cs typeface="Calibri" panose="020F0502020204030204" pitchFamily="34" charset="0"/>
                        </a:rPr>
                        <a:t>adverse impacts on the structure, processes and function of aquatic ecosystems that are likely to be irreversible or very slowly reversible</a:t>
                      </a:r>
                      <a:r>
                        <a:rPr lang="en-IE" sz="1100" dirty="0">
                          <a:effectLst/>
                          <a:latin typeface="Calibri" panose="020F0502020204030204" pitchFamily="34"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E" sz="1100" i="1" dirty="0">
                          <a:effectLst/>
                          <a:latin typeface="Calibri" panose="020F0502020204030204" pitchFamily="34" charset="0"/>
                          <a:ea typeface="Calibri" panose="020F0502020204030204" pitchFamily="34" charset="0"/>
                          <a:cs typeface="Times New Roman" panose="02020603050405020304" pitchFamily="18" charset="0"/>
                        </a:rPr>
                        <a:t>Critical non conformance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071663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00FF"/>
                </a:solidFill>
              </a:rPr>
              <a:t>Questions?</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33650" y="2090738"/>
            <a:ext cx="4076700" cy="2676525"/>
          </a:xfrm>
          <a:prstGeom prst="rect">
            <a:avLst/>
          </a:prstGeom>
        </p:spPr>
      </p:pic>
    </p:spTree>
    <p:extLst>
      <p:ext uri="{BB962C8B-B14F-4D97-AF65-F5344CB8AC3E}">
        <p14:creationId xmlns:p14="http://schemas.microsoft.com/office/powerpoint/2010/main" val="3543205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196" y="0"/>
            <a:ext cx="7264115" cy="865936"/>
          </a:xfrm>
        </p:spPr>
        <p:txBody>
          <a:bodyPr>
            <a:normAutofit fontScale="90000"/>
          </a:bodyPr>
          <a:lstStyle/>
          <a:p>
            <a:pPr algn="ctr">
              <a:defRPr/>
            </a:pPr>
            <a:r>
              <a:rPr lang="en-US" sz="3600" b="1" dirty="0">
                <a:solidFill>
                  <a:srgbClr val="0000FF"/>
                </a:solidFill>
                <a:latin typeface="Arial" charset="0"/>
              </a:rPr>
              <a:t>RFM Version 1.3 Structure Diagram</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9592" y="1052736"/>
            <a:ext cx="7488832" cy="5805264"/>
          </a:xfrm>
          <a:prstGeom prst="rect">
            <a:avLst/>
          </a:prstGeom>
        </p:spPr>
      </p:pic>
    </p:spTree>
    <p:extLst>
      <p:ext uri="{BB962C8B-B14F-4D97-AF65-F5344CB8AC3E}">
        <p14:creationId xmlns:p14="http://schemas.microsoft.com/office/powerpoint/2010/main" val="29688600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00FF"/>
                </a:solidFill>
              </a:rPr>
              <a:t>Now you try score a few clauses..</a:t>
            </a:r>
          </a:p>
        </p:txBody>
      </p:sp>
    </p:spTree>
    <p:extLst>
      <p:ext uri="{BB962C8B-B14F-4D97-AF65-F5344CB8AC3E}">
        <p14:creationId xmlns:p14="http://schemas.microsoft.com/office/powerpoint/2010/main" val="7405597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241224" y="4725144"/>
            <a:ext cx="8641655" cy="16561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IE" sz="2400" b="1" dirty="0">
                <a:solidFill>
                  <a:srgbClr val="0000FF"/>
                </a:solidFill>
              </a:rPr>
              <a:t>Evidence: </a:t>
            </a:r>
            <a:r>
              <a:rPr lang="en-IE" sz="2400" b="1" dirty="0"/>
              <a:t>Key representatives of the fisheries sector are consulted in decision making, through public meeting engagement and attendance. All meetings are public and all decisions, and discussion papers are published online.</a:t>
            </a:r>
            <a:endParaRPr lang="en-IE" sz="2400" dirty="0"/>
          </a:p>
          <a:p>
            <a:pPr eaLnBrk="1" hangingPunct="1"/>
            <a:r>
              <a:rPr lang="en-IE" sz="2400" b="1" dirty="0">
                <a:solidFill>
                  <a:srgbClr val="0000FF"/>
                </a:solidFill>
              </a:rPr>
              <a:t>What is your score?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440279144"/>
              </p:ext>
            </p:extLst>
          </p:nvPr>
        </p:nvGraphicFramePr>
        <p:xfrm>
          <a:off x="467544" y="476672"/>
          <a:ext cx="8280919" cy="4215059"/>
        </p:xfrm>
        <a:graphic>
          <a:graphicData uri="http://schemas.openxmlformats.org/drawingml/2006/table">
            <a:tbl>
              <a:tblPr/>
              <a:tblGrid>
                <a:gridCol w="1904926">
                  <a:extLst>
                    <a:ext uri="{9D8B030D-6E8A-4147-A177-3AD203B41FA5}">
                      <a16:colId xmlns:a16="http://schemas.microsoft.com/office/drawing/2014/main" val="20000"/>
                    </a:ext>
                  </a:extLst>
                </a:gridCol>
                <a:gridCol w="2125331">
                  <a:extLst>
                    <a:ext uri="{9D8B030D-6E8A-4147-A177-3AD203B41FA5}">
                      <a16:colId xmlns:a16="http://schemas.microsoft.com/office/drawing/2014/main" val="20001"/>
                    </a:ext>
                  </a:extLst>
                </a:gridCol>
                <a:gridCol w="2125331">
                  <a:extLst>
                    <a:ext uri="{9D8B030D-6E8A-4147-A177-3AD203B41FA5}">
                      <a16:colId xmlns:a16="http://schemas.microsoft.com/office/drawing/2014/main" val="20002"/>
                    </a:ext>
                  </a:extLst>
                </a:gridCol>
                <a:gridCol w="2125331">
                  <a:extLst>
                    <a:ext uri="{9D8B030D-6E8A-4147-A177-3AD203B41FA5}">
                      <a16:colId xmlns:a16="http://schemas.microsoft.com/office/drawing/2014/main" val="20003"/>
                    </a:ext>
                  </a:extLst>
                </a:gridCol>
              </a:tblGrid>
              <a:tr h="477980">
                <a:tc>
                  <a:txBody>
                    <a:bodyPr/>
                    <a:lstStyle/>
                    <a:p>
                      <a:pPr algn="ctr">
                        <a:lnSpc>
                          <a:spcPct val="107000"/>
                        </a:lnSpc>
                        <a:spcAft>
                          <a:spcPts val="0"/>
                        </a:spcAft>
                      </a:pP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Critical NC </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Score = 1</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Major NC</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Score = 4</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Minor NC</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Score  = 7</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Full Conformance</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Score = 10</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629214">
                <a:tc>
                  <a:txBody>
                    <a:bodyPr/>
                    <a:lstStyle/>
                    <a:p>
                      <a:pPr>
                        <a:lnSpc>
                          <a:spcPct val="90000"/>
                        </a:lnSpc>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Lacking in three or more parameters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Lacking in two parameters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Lacking in one parameter</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Fulfills all parameters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97262">
                <a:tc gridSpan="4">
                  <a:txBody>
                    <a:bodyPr/>
                    <a:lstStyle/>
                    <a:p>
                      <a:pPr algn="just">
                        <a:lnSpc>
                          <a:spcPct val="107000"/>
                        </a:lnSpc>
                        <a:spcBef>
                          <a:spcPts val="10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Evaluation Parameters</a:t>
                      </a:r>
                    </a:p>
                    <a:p>
                      <a:pPr algn="just">
                        <a:lnSpc>
                          <a:spcPct val="107000"/>
                        </a:lnSpc>
                        <a:spcBef>
                          <a:spcPts val="100"/>
                        </a:spcBef>
                        <a:spcAft>
                          <a:spcPts val="0"/>
                        </a:spcAft>
                      </a:pP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95000"/>
                        </a:lnSpc>
                        <a:spcAft>
                          <a:spcPts val="300"/>
                        </a:spcAft>
                      </a:pPr>
                      <a:r>
                        <a:rPr lang="en-US" sz="1400" b="1"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Process</a:t>
                      </a:r>
                      <a:r>
                        <a:rPr lang="en-US" sz="14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Describe how fishery-related information is disseminated and the process in place to consult with fishery sector and fishing communities.</a:t>
                      </a:r>
                      <a:endParaRPr lang="en-GB" sz="14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95000"/>
                        </a:lnSpc>
                        <a:spcAft>
                          <a:spcPts val="300"/>
                        </a:spcAft>
                      </a:pPr>
                      <a:r>
                        <a:rPr lang="en-US" sz="1400" b="1"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Current Status/Appropriateness/Effectiveness</a:t>
                      </a:r>
                      <a:r>
                        <a:rPr lang="en-US" sz="14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There are records of consultations with fishing communities and the fisheries sector. Attempts have been made to create public awareness on the need for protection and management of coastal resources, and those affected by the management process have been made aware of its provision.</a:t>
                      </a:r>
                      <a:endParaRPr lang="en-GB" sz="14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95000"/>
                        </a:lnSpc>
                        <a:spcAft>
                          <a:spcPts val="300"/>
                        </a:spcAft>
                      </a:pPr>
                      <a:r>
                        <a:rPr lang="en-US" sz="1400" b="1"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Evidence Basis: </a:t>
                      </a:r>
                      <a:r>
                        <a:rPr lang="en-US" sz="14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availability, quality, and/or adequacy of the evidence is sufficient to substantiate that </a:t>
                      </a:r>
                      <a:r>
                        <a:rPr lang="en-US" sz="1400" kern="1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representatives of the fisheries sector and fishing communities are consulted in the decision-making processes involved in other activities related to coastal area management planning and development</a:t>
                      </a:r>
                      <a:r>
                        <a:rPr lang="en-US" sz="1400" b="1" i="1" kern="1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public, and others affected, are also kept aware of the need for the protection and management of coastal resources, and are participants in the management process. Examples may include public records of consultation activities and other available documentation published on the internet or distributed at public meetings.</a:t>
                      </a:r>
                      <a:r>
                        <a:rPr lang="en-US" sz="1400" b="1"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4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241224" y="4725144"/>
            <a:ext cx="8641655" cy="16561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IE" sz="2400" b="1" dirty="0">
                <a:solidFill>
                  <a:srgbClr val="0000FF"/>
                </a:solidFill>
              </a:rPr>
              <a:t>Evidence: </a:t>
            </a:r>
            <a:r>
              <a:rPr lang="en-IE" sz="2400" b="1" dirty="0"/>
              <a:t>Proxy reference point is formally established in FMP. It is based on long term average catch * 0.75 to establish MSY equivalent (i.e. OFL). Managers have never exceeded OFL. Evidence basis is very clear.</a:t>
            </a:r>
          </a:p>
          <a:p>
            <a:pPr eaLnBrk="1" hangingPunct="1"/>
            <a:r>
              <a:rPr lang="en-IE" sz="2400" b="1" dirty="0">
                <a:solidFill>
                  <a:srgbClr val="0000FF"/>
                </a:solidFill>
              </a:rPr>
              <a:t>What is your score?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82836512"/>
              </p:ext>
            </p:extLst>
          </p:nvPr>
        </p:nvGraphicFramePr>
        <p:xfrm>
          <a:off x="179512" y="105138"/>
          <a:ext cx="8507240" cy="4692014"/>
        </p:xfrm>
        <a:graphic>
          <a:graphicData uri="http://schemas.openxmlformats.org/drawingml/2006/table">
            <a:tbl>
              <a:tblPr/>
              <a:tblGrid>
                <a:gridCol w="2008205">
                  <a:extLst>
                    <a:ext uri="{9D8B030D-6E8A-4147-A177-3AD203B41FA5}">
                      <a16:colId xmlns:a16="http://schemas.microsoft.com/office/drawing/2014/main" val="20000"/>
                    </a:ext>
                  </a:extLst>
                </a:gridCol>
                <a:gridCol w="2130404">
                  <a:extLst>
                    <a:ext uri="{9D8B030D-6E8A-4147-A177-3AD203B41FA5}">
                      <a16:colId xmlns:a16="http://schemas.microsoft.com/office/drawing/2014/main" val="20001"/>
                    </a:ext>
                  </a:extLst>
                </a:gridCol>
                <a:gridCol w="2185214">
                  <a:extLst>
                    <a:ext uri="{9D8B030D-6E8A-4147-A177-3AD203B41FA5}">
                      <a16:colId xmlns:a16="http://schemas.microsoft.com/office/drawing/2014/main" val="20002"/>
                    </a:ext>
                  </a:extLst>
                </a:gridCol>
                <a:gridCol w="2183417">
                  <a:extLst>
                    <a:ext uri="{9D8B030D-6E8A-4147-A177-3AD203B41FA5}">
                      <a16:colId xmlns:a16="http://schemas.microsoft.com/office/drawing/2014/main" val="20003"/>
                    </a:ext>
                  </a:extLst>
                </a:gridCol>
              </a:tblGrid>
              <a:tr h="551258">
                <a:tc>
                  <a:txBody>
                    <a:bodyPr/>
                    <a:lstStyle/>
                    <a:p>
                      <a:pPr algn="ctr">
                        <a:lnSpc>
                          <a:spcPct val="107000"/>
                        </a:lnSpc>
                        <a:spcAft>
                          <a:spcPts val="0"/>
                        </a:spcAft>
                      </a:pP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Critical NC </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Score = 1</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Major NC</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Score = 4</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Minor NC</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Score  = 7</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Full Conformance</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Score = 10</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612910">
                <a:tc>
                  <a:txBody>
                    <a:bodyPr/>
                    <a:lstStyle/>
                    <a:p>
                      <a:pPr>
                        <a:lnSpc>
                          <a:spcPct val="90000"/>
                        </a:lnSpc>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Lacking in three or more parameters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Lacking in two parameters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Lacking in one parameter</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Fulfills all parameters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27846">
                <a:tc gridSpan="4">
                  <a:txBody>
                    <a:bodyPr/>
                    <a:lstStyle/>
                    <a:p>
                      <a:pPr algn="just">
                        <a:lnSpc>
                          <a:spcPct val="107000"/>
                        </a:lnSpc>
                        <a:spcBef>
                          <a:spcPts val="10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Evaluation Parameters</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95000"/>
                        </a:lnSpc>
                        <a:spcAft>
                          <a:spcPts val="300"/>
                        </a:spcAft>
                      </a:pPr>
                      <a:endParaRPr lang="en-GB" sz="1100" b="1" i="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95000"/>
                        </a:lnSpc>
                        <a:spcAft>
                          <a:spcPts val="300"/>
                        </a:spcAft>
                      </a:pPr>
                      <a:r>
                        <a:rPr lang="en-US" sz="1100" b="1"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Process</a:t>
                      </a:r>
                      <a:r>
                        <a:rPr lang="en-US" sz="11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target reference point(s) or proxy has been officially established. Managers shall be able to apply technical measures to reduce fishing pressure in the event that reference points are approached or exceeded. </a:t>
                      </a:r>
                      <a:endParaRPr lang="en-GB" sz="11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95000"/>
                        </a:lnSpc>
                        <a:spcAft>
                          <a:spcPts val="300"/>
                        </a:spcAft>
                      </a:pPr>
                      <a:r>
                        <a:rPr lang="en-US" sz="1100" b="1"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Current Status/Appropriateness/Effectiveness</a:t>
                      </a:r>
                      <a:r>
                        <a:rPr lang="en-US" sz="11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official target reference point or proxy is consistent with achieving maximum sustainable yield (MSY), a suitable proxy, or a lesser fishing mortality—if that is optimal in the circumstances of the fishery (e.g., multispecies fisheries) or is needed to avoid severe adverse impacts on dependent predators (e.g. recruitment overfishing or other impacts that are likely to be irreversible or very slowly reversible). Reversibility refers to the effects of a process or condition capable of being reversed so that the previous state is restored. Furthermore, there is evidence that the target reference point/management target has been used as an objective by the management process. If there are historical instances of the reference point being approached or exceeded, managers have taken remedial action as appropriate. </a:t>
                      </a:r>
                      <a:r>
                        <a:rPr lang="en-US" sz="1100" kern="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the context of reference points, when data are insufficient to estimate reference points directly, other measures of productive capacity can serve as reasonable substitutes or proxies. Suitable proxies may include, for example, standardized CPUE as a proxy for biomass; or specific levels of fishing mortality and biomass which have proven useful in other fisheries can be used with a </a:t>
                      </a:r>
                      <a:r>
                        <a:rPr lang="en-US" sz="11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reasonable</a:t>
                      </a:r>
                      <a:r>
                        <a:rPr lang="en-US" sz="1100" kern="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degree of confidence in the absence of better defined levels. It is important to note that the use of a proxy may involve additional uncertainty, and if so, should trigger extra precaution in setting biological reference points. For salmon, escapement goals are the equivalent of a target reference point proxy (i.e., the upper threshold of the escapement goal).</a:t>
                      </a:r>
                      <a:endParaRPr lang="en-GB" sz="11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Evidence Basis: </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availability, quality, and/or adequacy of the evidence is sufficient to substantiate that target reference points have been established and are consistent with achieving maximum sustainable yield (MSY), a suitable proxy, or a lesser fishing mortality—if that is optimal in the circumstances of the fishery (e.g., multispecies fisheries) or is needed to avoid severe adverse impacts on dependent predators</a:t>
                      </a: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Examples may include stock assessment reports or fishery management plans. </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666398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107504" y="4437112"/>
            <a:ext cx="8641655" cy="16561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IE" sz="2400" b="1" dirty="0">
                <a:solidFill>
                  <a:srgbClr val="0000FF"/>
                </a:solidFill>
              </a:rPr>
              <a:t>Evidence: </a:t>
            </a:r>
            <a:r>
              <a:rPr lang="en-IE" sz="2400" b="1" dirty="0"/>
              <a:t>There is an established harvest control rule in FMP including rebuilding strategy. The stock is very close to limit RP but management declared they will take measures not before 12 months from now. Stock assessment information is present and is currently the best available information on stock.</a:t>
            </a:r>
          </a:p>
          <a:p>
            <a:pPr eaLnBrk="1" hangingPunct="1"/>
            <a:r>
              <a:rPr lang="en-IE" sz="2400" b="1" dirty="0">
                <a:solidFill>
                  <a:srgbClr val="0000FF"/>
                </a:solidFill>
              </a:rPr>
              <a:t>What is your score?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63805701"/>
              </p:ext>
            </p:extLst>
          </p:nvPr>
        </p:nvGraphicFramePr>
        <p:xfrm>
          <a:off x="251520" y="116632"/>
          <a:ext cx="8640959" cy="4286733"/>
        </p:xfrm>
        <a:graphic>
          <a:graphicData uri="http://schemas.openxmlformats.org/drawingml/2006/table">
            <a:tbl>
              <a:tblPr/>
              <a:tblGrid>
                <a:gridCol w="1987749">
                  <a:extLst>
                    <a:ext uri="{9D8B030D-6E8A-4147-A177-3AD203B41FA5}">
                      <a16:colId xmlns:a16="http://schemas.microsoft.com/office/drawing/2014/main" val="20000"/>
                    </a:ext>
                  </a:extLst>
                </a:gridCol>
                <a:gridCol w="2135598">
                  <a:extLst>
                    <a:ext uri="{9D8B030D-6E8A-4147-A177-3AD203B41FA5}">
                      <a16:colId xmlns:a16="http://schemas.microsoft.com/office/drawing/2014/main" val="20001"/>
                    </a:ext>
                  </a:extLst>
                </a:gridCol>
                <a:gridCol w="2135598">
                  <a:extLst>
                    <a:ext uri="{9D8B030D-6E8A-4147-A177-3AD203B41FA5}">
                      <a16:colId xmlns:a16="http://schemas.microsoft.com/office/drawing/2014/main" val="20002"/>
                    </a:ext>
                  </a:extLst>
                </a:gridCol>
                <a:gridCol w="2382014">
                  <a:extLst>
                    <a:ext uri="{9D8B030D-6E8A-4147-A177-3AD203B41FA5}">
                      <a16:colId xmlns:a16="http://schemas.microsoft.com/office/drawing/2014/main" val="20003"/>
                    </a:ext>
                  </a:extLst>
                </a:gridCol>
              </a:tblGrid>
              <a:tr h="524681">
                <a:tc>
                  <a:txBody>
                    <a:bodyPr/>
                    <a:lstStyle/>
                    <a:p>
                      <a:pPr algn="ctr">
                        <a:lnSpc>
                          <a:spcPct val="107000"/>
                        </a:lnSpc>
                        <a:spcAft>
                          <a:spcPts val="0"/>
                        </a:spcAft>
                      </a:pPr>
                      <a:r>
                        <a:rPr lang="en-GB"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Critical NC </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Score = 1</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Major NC</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Score = 4</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Minor NC</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Score  = 7</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Full Conformance</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Score = 10</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583361">
                <a:tc>
                  <a:txBody>
                    <a:bodyPr/>
                    <a:lstStyle/>
                    <a:p>
                      <a:pPr>
                        <a:lnSpc>
                          <a:spcPct val="90000"/>
                        </a:lnSpc>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Lacking in three or more parameters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Lacking in two parameters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Lacking in one parameter</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Fulfills all parameters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40431">
                <a:tc gridSpan="4">
                  <a:txBody>
                    <a:bodyPr/>
                    <a:lstStyle/>
                    <a:p>
                      <a:pPr algn="just">
                        <a:lnSpc>
                          <a:spcPct val="107000"/>
                        </a:lnSpc>
                        <a:spcBef>
                          <a:spcPts val="10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Evaluation Parameters</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endParaRPr lang="en-GB" sz="11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95000"/>
                        </a:lnSpc>
                        <a:spcAft>
                          <a:spcPts val="300"/>
                        </a:spcAft>
                      </a:pPr>
                      <a:r>
                        <a:rPr lang="en-US" sz="1100" b="1"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Process</a:t>
                      </a:r>
                      <a:r>
                        <a:rPr lang="en-US" sz="11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There is an agreed process, system, or contingency plan in the eventuality that the data sources and analyses indicate that these reference points have been exceeded—detailing the appropriate management response to serious threats to the resource as a result of overfishing, adverse environmental changes, or other phenomena adversely affecting the fishery resource. Accordingly, the contingency plan/harvest control rule shall be agreed in advance to allow an appropriate management response to serious threats to the resource as a result of overfishing, adverse environmental changes, or other phenomena adversely affecting the fishery resource.</a:t>
                      </a:r>
                      <a:endParaRPr lang="en-GB" sz="11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95000"/>
                        </a:lnSpc>
                        <a:spcAft>
                          <a:spcPts val="300"/>
                        </a:spcAft>
                      </a:pPr>
                      <a:r>
                        <a:rPr lang="en-US" sz="1100" b="1"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Current Status/Appropriateness/Effectiveness</a:t>
                      </a:r>
                      <a:r>
                        <a:rPr lang="en-US" sz="11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the eventuality that the current level of the stock has exceeded target or limit reference points, the agreed and corresponding management action (as directed by the harvest control rule or framework) shall be immediately implemented and fishing reduced or halted as necessary. The harvest control rule is effective at keeping or bringing back the stock to acceptable and safe biological levels (i.e., to avoid overfishing/</a:t>
                      </a:r>
                      <a:r>
                        <a:rPr lang="en-US" sz="1100" kern="9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a:t>
                      </a:r>
                      <a:r>
                        <a:rPr lang="en-US" sz="11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status). </a:t>
                      </a:r>
                      <a:r>
                        <a:rPr lang="en-US" sz="1100" kern="9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Underperforming salmon stocks that do not meet their escapement goals shall be appropriately managed within the </a:t>
                      </a:r>
                      <a:r>
                        <a:rPr lang="en-US" sz="1100" i="1" kern="9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stock of concern</a:t>
                      </a:r>
                      <a:r>
                        <a:rPr lang="en-US" sz="1100" kern="9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framework by the State of Alaska.</a:t>
                      </a:r>
                      <a:endParaRPr lang="en-GB" sz="11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95000"/>
                        </a:lnSpc>
                        <a:spcAft>
                          <a:spcPts val="300"/>
                        </a:spcAft>
                      </a:pPr>
                      <a:r>
                        <a:rPr lang="en-US" sz="1100" b="1"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Evidence Basis: </a:t>
                      </a:r>
                      <a:r>
                        <a:rPr lang="en-US" sz="11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availability, quality, and/or adequacy of the evidence is sufficient to substantiate that management actions are agreed should data sources and analyses indicate that these reference points have been exceeded. Accordingly, contingency plans are agreed in advance for the appropriate management response to serious threats to the resource as a result of overfishing, adverse environmental changes, or other phenomena adversely affecting the fishery resource. Such measures may be temporary and are based on best scientific evidence available. Examples may include stock assessment reports or fishery management plans.</a:t>
                      </a:r>
                      <a:endParaRPr lang="en-GB" sz="11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73578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0" y="4505752"/>
            <a:ext cx="8641655" cy="16561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IE" sz="2400" b="1" dirty="0">
                <a:solidFill>
                  <a:srgbClr val="0000FF"/>
                </a:solidFill>
              </a:rPr>
              <a:t>Evidence: </a:t>
            </a:r>
            <a:r>
              <a:rPr lang="en-IE" sz="2400" b="1" dirty="0"/>
              <a:t>All technical measures mentioned taken into account apart from fish size. Latest assessment indicates that target stock status has dropped between target and limit ref. point, probably because localised area depletion. Catch information by gear and geographical area is available.</a:t>
            </a:r>
          </a:p>
          <a:p>
            <a:pPr eaLnBrk="1" hangingPunct="1"/>
            <a:r>
              <a:rPr lang="en-IE" sz="2400" b="1" dirty="0">
                <a:solidFill>
                  <a:srgbClr val="0000FF"/>
                </a:solidFill>
              </a:rPr>
              <a:t>What is your score?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8352959"/>
              </p:ext>
            </p:extLst>
          </p:nvPr>
        </p:nvGraphicFramePr>
        <p:xfrm>
          <a:off x="179512" y="188640"/>
          <a:ext cx="8568952" cy="4144104"/>
        </p:xfrm>
        <a:graphic>
          <a:graphicData uri="http://schemas.openxmlformats.org/drawingml/2006/table">
            <a:tbl>
              <a:tblPr/>
              <a:tblGrid>
                <a:gridCol w="2141784">
                  <a:extLst>
                    <a:ext uri="{9D8B030D-6E8A-4147-A177-3AD203B41FA5}">
                      <a16:colId xmlns:a16="http://schemas.microsoft.com/office/drawing/2014/main" val="20000"/>
                    </a:ext>
                  </a:extLst>
                </a:gridCol>
                <a:gridCol w="2141784">
                  <a:extLst>
                    <a:ext uri="{9D8B030D-6E8A-4147-A177-3AD203B41FA5}">
                      <a16:colId xmlns:a16="http://schemas.microsoft.com/office/drawing/2014/main" val="20001"/>
                    </a:ext>
                  </a:extLst>
                </a:gridCol>
                <a:gridCol w="2142692">
                  <a:extLst>
                    <a:ext uri="{9D8B030D-6E8A-4147-A177-3AD203B41FA5}">
                      <a16:colId xmlns:a16="http://schemas.microsoft.com/office/drawing/2014/main" val="20002"/>
                    </a:ext>
                  </a:extLst>
                </a:gridCol>
                <a:gridCol w="2142692">
                  <a:extLst>
                    <a:ext uri="{9D8B030D-6E8A-4147-A177-3AD203B41FA5}">
                      <a16:colId xmlns:a16="http://schemas.microsoft.com/office/drawing/2014/main" val="20003"/>
                    </a:ext>
                  </a:extLst>
                </a:gridCol>
              </a:tblGrid>
              <a:tr h="591353">
                <a:tc>
                  <a:txBody>
                    <a:bodyPr/>
                    <a:lstStyle/>
                    <a:p>
                      <a:pPr algn="ctr">
                        <a:lnSpc>
                          <a:spcPct val="107000"/>
                        </a:lnSpc>
                        <a:spcAft>
                          <a:spcPts val="0"/>
                        </a:spcAft>
                      </a:pPr>
                      <a:r>
                        <a:rPr lang="en-GB"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a:solidFill>
                            <a:srgbClr val="000000"/>
                          </a:solidFill>
                          <a:effectLst/>
                          <a:latin typeface="Calibri" panose="020F0502020204030204" pitchFamily="34" charset="0"/>
                          <a:ea typeface="Calibri" panose="020F0502020204030204" pitchFamily="34" charset="0"/>
                          <a:cs typeface="Calibri" panose="020F0502020204030204" pitchFamily="34" charset="0"/>
                        </a:rPr>
                        <a:t>Critical NC </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Score = 1</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24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Major NC</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Score = 4</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2400" b="1">
                          <a:solidFill>
                            <a:srgbClr val="000000"/>
                          </a:solidFill>
                          <a:effectLst/>
                          <a:latin typeface="Calibri" panose="020F0502020204030204" pitchFamily="34" charset="0"/>
                          <a:ea typeface="Calibri" panose="020F0502020204030204" pitchFamily="34" charset="0"/>
                          <a:cs typeface="Calibri" panose="020F0502020204030204" pitchFamily="34" charset="0"/>
                        </a:rPr>
                        <a:t>Minor NC</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Score  = 7</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Full Conformance</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Score = 10</a:t>
                      </a:r>
                      <a:endParaRPr lang="en-GB"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778458">
                <a:tc>
                  <a:txBody>
                    <a:bodyPr/>
                    <a:lstStyle/>
                    <a:p>
                      <a:pPr>
                        <a:lnSpc>
                          <a:spcPct val="90000"/>
                        </a:lnSpc>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Lacking in three or more parameters</a:t>
                      </a:r>
                      <a:endPar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Lacking in two parameters </a:t>
                      </a:r>
                      <a:endPar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Lacking in one parameter</a:t>
                      </a:r>
                      <a:endPar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Fulfills all parameters</a:t>
                      </a:r>
                      <a:endPar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62637">
                <a:tc gridSpan="4">
                  <a:txBody>
                    <a:bodyPr/>
                    <a:lstStyle/>
                    <a:p>
                      <a:pPr algn="just">
                        <a:lnSpc>
                          <a:spcPct val="107000"/>
                        </a:lnSpc>
                        <a:spcBef>
                          <a:spcPts val="10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Evaluation Parameters</a:t>
                      </a:r>
                      <a:endParaRPr lang="en-GB"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95000"/>
                        </a:lnSpc>
                        <a:spcAft>
                          <a:spcPts val="300"/>
                        </a:spcAft>
                      </a:pPr>
                      <a:r>
                        <a:rPr lang="en-US" sz="1400" b="1" kern="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Process</a:t>
                      </a:r>
                      <a:r>
                        <a:rPr lang="en-US" sz="1400" kern="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management system has taken into account technical measures, where and as appropriate (i.e., some fisheries do not have the requirement for a minimum fish size), to the fishery and stock under assessment, in relation to fish size, </a:t>
                      </a:r>
                      <a:r>
                        <a:rPr lang="en-US" sz="14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mesh size, gear, closed seasons, closed areas, areas reserved for particular (e.g., artisanal) fisheries, and</a:t>
                      </a:r>
                      <a:r>
                        <a:rPr lang="en-US" sz="1400" kern="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protection of juveniles or </a:t>
                      </a:r>
                      <a:r>
                        <a:rPr lang="en-US" sz="1400" kern="9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spawners</a:t>
                      </a:r>
                      <a:r>
                        <a:rPr lang="en-US" sz="1400" kern="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4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95000"/>
                        </a:lnSpc>
                        <a:spcAft>
                          <a:spcPts val="300"/>
                        </a:spcAft>
                      </a:pPr>
                      <a:r>
                        <a:rPr lang="en-US" sz="1400" b="1" kern="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Current Status/Appropriateness/Effectiveness</a:t>
                      </a:r>
                      <a:r>
                        <a:rPr lang="en-US" sz="1400" kern="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Technical measures are related to sustainability objectives, ensuring sustainable exploitation of the target stock, and minimizing the potential negative impacts of fishery activities on non-target species, ETP species, and the physical environment.</a:t>
                      </a:r>
                      <a:endParaRPr lang="en-GB" sz="14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95000"/>
                        </a:lnSpc>
                        <a:spcAft>
                          <a:spcPts val="300"/>
                        </a:spcAft>
                      </a:pPr>
                      <a:r>
                        <a:rPr lang="en-US" sz="1400" b="1" kern="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Evidence Basis: </a:t>
                      </a:r>
                      <a:r>
                        <a:rPr lang="en-US" sz="1400" kern="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availability, quality, and/or adequacy of the evidence is sufficient to substantiate that technical measures regarding the </a:t>
                      </a:r>
                      <a:r>
                        <a:rPr lang="en-US" sz="1400" i="1"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stock under consideration</a:t>
                      </a:r>
                      <a:r>
                        <a:rPr lang="en-US" sz="1200" kern="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kern="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are taken into account, where appropriate, in relation to fish size, </a:t>
                      </a:r>
                      <a:r>
                        <a:rPr lang="en-US" sz="14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mesh size, gear, closed seasons, closed areas, areas reserved for particular (e.g., artisanal) fisheries, and</a:t>
                      </a:r>
                      <a:r>
                        <a:rPr lang="en-US" sz="1400" kern="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protection of juveniles or </a:t>
                      </a:r>
                      <a:r>
                        <a:rPr lang="en-US" sz="1400" kern="9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spawners</a:t>
                      </a:r>
                      <a:r>
                        <a:rPr lang="en-US" sz="1400" kern="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Examples may include fishery management plans, regulations or various other reports.</a:t>
                      </a:r>
                      <a:endParaRPr lang="en-GB" sz="14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612310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71500" y="4917008"/>
            <a:ext cx="8928991" cy="16561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IE" sz="2400" b="1" dirty="0">
                <a:solidFill>
                  <a:srgbClr val="0000FF"/>
                </a:solidFill>
              </a:rPr>
              <a:t>E</a:t>
            </a:r>
            <a:r>
              <a:rPr lang="en-IE" sz="2000" b="1" dirty="0">
                <a:solidFill>
                  <a:srgbClr val="0000FF"/>
                </a:solidFill>
              </a:rPr>
              <a:t>vidence: </a:t>
            </a:r>
            <a:r>
              <a:rPr lang="en-IE" sz="2000" b="1" dirty="0"/>
              <a:t>There is clear accounting for associated species and bycatch, including management measures for most commercial species (i.e. TACs and other catch restriction measures). However, limited stock abundance data is available for 2 out  of 30 species and CPUE trends are unclear.</a:t>
            </a:r>
          </a:p>
          <a:p>
            <a:pPr eaLnBrk="1" hangingPunct="1"/>
            <a:r>
              <a:rPr lang="en-IE" sz="2000" b="1" dirty="0">
                <a:solidFill>
                  <a:srgbClr val="0000FF"/>
                </a:solidFill>
              </a:rPr>
              <a:t>What is your score?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094984041"/>
              </p:ext>
            </p:extLst>
          </p:nvPr>
        </p:nvGraphicFramePr>
        <p:xfrm>
          <a:off x="179512" y="116632"/>
          <a:ext cx="8712968" cy="4526407"/>
        </p:xfrm>
        <a:graphic>
          <a:graphicData uri="http://schemas.openxmlformats.org/drawingml/2006/table">
            <a:tbl>
              <a:tblPr/>
              <a:tblGrid>
                <a:gridCol w="1999833">
                  <a:extLst>
                    <a:ext uri="{9D8B030D-6E8A-4147-A177-3AD203B41FA5}">
                      <a16:colId xmlns:a16="http://schemas.microsoft.com/office/drawing/2014/main" val="20000"/>
                    </a:ext>
                  </a:extLst>
                </a:gridCol>
                <a:gridCol w="2198988">
                  <a:extLst>
                    <a:ext uri="{9D8B030D-6E8A-4147-A177-3AD203B41FA5}">
                      <a16:colId xmlns:a16="http://schemas.microsoft.com/office/drawing/2014/main" val="20001"/>
                    </a:ext>
                  </a:extLst>
                </a:gridCol>
                <a:gridCol w="2190689">
                  <a:extLst>
                    <a:ext uri="{9D8B030D-6E8A-4147-A177-3AD203B41FA5}">
                      <a16:colId xmlns:a16="http://schemas.microsoft.com/office/drawing/2014/main" val="20002"/>
                    </a:ext>
                  </a:extLst>
                </a:gridCol>
                <a:gridCol w="2323458">
                  <a:extLst>
                    <a:ext uri="{9D8B030D-6E8A-4147-A177-3AD203B41FA5}">
                      <a16:colId xmlns:a16="http://schemas.microsoft.com/office/drawing/2014/main" val="20003"/>
                    </a:ext>
                  </a:extLst>
                </a:gridCol>
              </a:tblGrid>
              <a:tr h="337360">
                <a:tc>
                  <a:txBody>
                    <a:bodyPr/>
                    <a:lstStyle/>
                    <a:p>
                      <a:pPr algn="ctr">
                        <a:lnSpc>
                          <a:spcPct val="107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Critical NC </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Score = 1</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22" marR="61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Major NC</a:t>
                      </a:r>
                      <a:endPar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Score = 4</a:t>
                      </a:r>
                      <a:endPar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22" marR="61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Minor NC</a:t>
                      </a:r>
                      <a:endPar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Score  = 7</a:t>
                      </a:r>
                      <a:endPar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22" marR="61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Full Conformance</a:t>
                      </a:r>
                      <a:endPar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Score = 10</a:t>
                      </a:r>
                      <a:endPar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22" marR="61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436367">
                <a:tc>
                  <a:txBody>
                    <a:bodyPr/>
                    <a:lstStyle/>
                    <a:p>
                      <a:pPr>
                        <a:lnSpc>
                          <a:spcPct val="90000"/>
                        </a:lnSpc>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Lacking in three or more parameters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522" marR="61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Lacking in two parameters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522" marR="61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Lacking in one parameter</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522" marR="61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Fulfills all parameters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522" marR="61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11220">
                <a:tc gridSpan="4">
                  <a:txBody>
                    <a:bodyPr/>
                    <a:lstStyle/>
                    <a:p>
                      <a:pPr algn="just">
                        <a:lnSpc>
                          <a:spcPct val="107000"/>
                        </a:lnSpc>
                        <a:spcBef>
                          <a:spcPts val="10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Evaluation Parameters</a:t>
                      </a:r>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95000"/>
                        </a:lnSpc>
                        <a:spcAft>
                          <a:spcPts val="300"/>
                        </a:spcAft>
                      </a:pPr>
                      <a:r>
                        <a:rPr lang="en-US" sz="1100" b="1"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Process</a:t>
                      </a:r>
                      <a:r>
                        <a:rPr lang="en-US" sz="11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There is a process that accounts for the most probable adverse impacts of the fishery under assessment on </a:t>
                      </a:r>
                      <a:r>
                        <a:rPr lang="en-US" sz="1100" b="1"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minor associated species</a:t>
                      </a:r>
                      <a:r>
                        <a:rPr lang="en-US" sz="11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kern="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may take the form of an immediate management response or a further analysis of the identified risk. </a:t>
                      </a:r>
                      <a:r>
                        <a:rPr lang="en-US" sz="11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the absence of specific information on such impacts of fishing for the unit of certification, generic evidence based on similar fishery situations can be used for fisheries with low risk of severe adverse impact. However, the greater the risk the more specific evidence shall be necessary to ascertain the adequacy of mitigation measures. If information has been utilized from generic evidence based on similar fishery situations, then, based on the risk of severe adverse impact, the information shall be of higher precision for higher risk. For example, any of the following elements can be considered high risk for a fishery: keystone species, species with relative low growth rates or high catchability, fisheries with significant ETP or bycatch of non-target fishery resources (or non-target stocks, species, harvests, or discards),</a:t>
                      </a:r>
                      <a:r>
                        <a:rPr lang="en-US" sz="10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 fisheries with important concerns for gear–habitat interactions. If information specific to the unit of certification area is available, generic evidence based on similar fishery situations may not be necessary.</a:t>
                      </a:r>
                      <a:endParaRPr lang="en-GB" sz="11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95000"/>
                        </a:lnSpc>
                        <a:spcAft>
                          <a:spcPts val="300"/>
                        </a:spcAft>
                      </a:pPr>
                      <a:r>
                        <a:rPr lang="en-US" sz="1100" b="1"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Current Status/Appropriateness/Effectiveness</a:t>
                      </a:r>
                      <a:r>
                        <a:rPr lang="en-US" sz="11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There is evidence that the fishery management organization considers the most probable adverse impacts of the fishery under assessment on minor associated species, by assessing and, where appropriate, addressing and or/correcting them</a:t>
                      </a:r>
                      <a:r>
                        <a:rPr lang="en-US" sz="1100" kern="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taking into account available scientific information and local knowledge. Accordingly, these catches (including discards) </a:t>
                      </a:r>
                      <a:r>
                        <a:rPr lang="en-US" sz="11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are monitored and do not threaten these non-target stocks with serious risk of extinction, recruitment overfishing, or other impacts that are likely to be irreversible or very slowly reversible. If such impacts arise, effective remedial action are taken. Reversibility refers to the effects of a process or condition capable of being reversed so that the previous state is restored.</a:t>
                      </a:r>
                      <a:endParaRPr lang="en-GB" sz="11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95000"/>
                        </a:lnSpc>
                        <a:spcAft>
                          <a:spcPts val="300"/>
                        </a:spcAft>
                      </a:pPr>
                      <a:r>
                        <a:rPr lang="en-US" sz="1100" b="1"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Evidence Basis: </a:t>
                      </a:r>
                      <a:r>
                        <a:rPr lang="en-US" sz="11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availability, quality, and/or adequacy of the evidence is sufficient to substantiate that the fishery management organization considers the most probable adverse impacts of the fishery under assessment on minor associated species, by assessing and, where appropriate, addressing and or/correcting them</a:t>
                      </a:r>
                      <a:r>
                        <a:rPr lang="en-US" sz="1100" kern="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taking into account available scientific information and local knowledge. </a:t>
                      </a:r>
                      <a:r>
                        <a:rPr lang="en-US" sz="11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Examples may include various stock and ecosystems assessment reports. </a:t>
                      </a:r>
                      <a:endParaRPr lang="en-GB" sz="110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22" marR="61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072692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71500" y="4917008"/>
            <a:ext cx="8928991" cy="16561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IE" sz="2400" b="1" dirty="0">
                <a:solidFill>
                  <a:srgbClr val="0000FF"/>
                </a:solidFill>
              </a:rPr>
              <a:t>E</a:t>
            </a:r>
            <a:r>
              <a:rPr lang="en-IE" sz="2000" b="1" dirty="0">
                <a:solidFill>
                  <a:srgbClr val="0000FF"/>
                </a:solidFill>
              </a:rPr>
              <a:t>vidence: </a:t>
            </a:r>
            <a:r>
              <a:rPr lang="en-IE" sz="2000" b="1" dirty="0"/>
              <a:t>This is a trawl fishery with a very large footprint that fishes on the Easter Bering Sea Canyons, where many corals, sponge and other sensitive biota are found. The Trawl fishery has raised bobbins that raise the bottom trawl from the sea floor. </a:t>
            </a:r>
          </a:p>
          <a:p>
            <a:pPr eaLnBrk="1" hangingPunct="1"/>
            <a:r>
              <a:rPr lang="en-IE" sz="2000" b="1" dirty="0">
                <a:solidFill>
                  <a:srgbClr val="0000FF"/>
                </a:solidFill>
              </a:rPr>
              <a:t>What is your score?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3308731"/>
              </p:ext>
            </p:extLst>
          </p:nvPr>
        </p:nvGraphicFramePr>
        <p:xfrm>
          <a:off x="71500" y="332656"/>
          <a:ext cx="8820981" cy="4246576"/>
        </p:xfrm>
        <a:graphic>
          <a:graphicData uri="http://schemas.openxmlformats.org/drawingml/2006/table">
            <a:tbl>
              <a:tblPr/>
              <a:tblGrid>
                <a:gridCol w="2029161">
                  <a:extLst>
                    <a:ext uri="{9D8B030D-6E8A-4147-A177-3AD203B41FA5}">
                      <a16:colId xmlns:a16="http://schemas.microsoft.com/office/drawing/2014/main" val="20000"/>
                    </a:ext>
                  </a:extLst>
                </a:gridCol>
                <a:gridCol w="2200587">
                  <a:extLst>
                    <a:ext uri="{9D8B030D-6E8A-4147-A177-3AD203B41FA5}">
                      <a16:colId xmlns:a16="http://schemas.microsoft.com/office/drawing/2014/main" val="20001"/>
                    </a:ext>
                  </a:extLst>
                </a:gridCol>
                <a:gridCol w="2201518">
                  <a:extLst>
                    <a:ext uri="{9D8B030D-6E8A-4147-A177-3AD203B41FA5}">
                      <a16:colId xmlns:a16="http://schemas.microsoft.com/office/drawing/2014/main" val="20002"/>
                    </a:ext>
                  </a:extLst>
                </a:gridCol>
                <a:gridCol w="2389715">
                  <a:extLst>
                    <a:ext uri="{9D8B030D-6E8A-4147-A177-3AD203B41FA5}">
                      <a16:colId xmlns:a16="http://schemas.microsoft.com/office/drawing/2014/main" val="20003"/>
                    </a:ext>
                  </a:extLst>
                </a:gridCol>
              </a:tblGrid>
              <a:tr h="381324">
                <a:tc>
                  <a:txBody>
                    <a:bodyPr/>
                    <a:lstStyle/>
                    <a:p>
                      <a:pPr algn="ctr">
                        <a:lnSpc>
                          <a:spcPct val="107000"/>
                        </a:lnSpc>
                        <a:spcAft>
                          <a:spcPts val="0"/>
                        </a:spcAft>
                      </a:pP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Critical NC </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Score = 1</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Major NC</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Score = 4</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Minor NC</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Score  = 7</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Full Conformance</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Score = 10</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510921">
                <a:tc>
                  <a:txBody>
                    <a:bodyPr/>
                    <a:lstStyle/>
                    <a:p>
                      <a:pPr>
                        <a:lnSpc>
                          <a:spcPct val="90000"/>
                        </a:lnSpc>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Lacking in three or more parameters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Lacking in two parameters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Lacking in one parameter</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Fulfills all parameters</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61748">
                <a:tc gridSpan="4">
                  <a:txBody>
                    <a:bodyPr/>
                    <a:lstStyle/>
                    <a:p>
                      <a:pPr algn="just">
                        <a:lnSpc>
                          <a:spcPct val="107000"/>
                        </a:lnSpc>
                        <a:spcBef>
                          <a:spcPts val="10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Evaluation Parameters</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95000"/>
                        </a:lnSpc>
                        <a:spcAft>
                          <a:spcPts val="300"/>
                        </a:spcAft>
                      </a:pPr>
                      <a:r>
                        <a:rPr lang="en-US" sz="1150" b="1"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Process</a:t>
                      </a:r>
                      <a:r>
                        <a:rPr lang="en-US" sz="115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There is a process that accounts for the most probable adverse impacts of the fishery under assessment on habitats. </a:t>
                      </a:r>
                      <a:r>
                        <a:rPr lang="en-US" sz="1150" kern="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may take the form of an immediate management response or a further analysis of the identified risk. </a:t>
                      </a:r>
                      <a:r>
                        <a:rPr lang="en-US" sz="115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the absence of specific information on such impacts of fishing for the unit of certification, generic evidence based on similar fishery situations can be used for fisheries with low risk of severe adverse impact. However, the greater the risk the more specific evidence shall be necessary to ascertain the adequacy of mitigation measures. If information has been utilized from generic evidence based on similar fishery situations, based on the risk of severe adverse impact, the information shall be of higher precision for higher risk. For example, any of the following elements can be considered high risk for a fishery: keystone species, species with relative low growth rates or high catchability, fisheries with significant ETP or bycatch of non-target fishery resources (or non-target stocks, species, harvests, or discards), or fisheries with important concerns for gear–habitat interactions. If information specific to the unit of certification area is available, generic evidence based on similar fishery situations may not be necessary.</a:t>
                      </a:r>
                      <a:endParaRPr lang="en-GB" sz="115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95000"/>
                        </a:lnSpc>
                        <a:spcAft>
                          <a:spcPts val="300"/>
                        </a:spcAft>
                      </a:pPr>
                      <a:r>
                        <a:rPr lang="en-US" sz="1150" b="1"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Current Status/Appropriateness/Effectiveness</a:t>
                      </a:r>
                      <a:r>
                        <a:rPr lang="en-US" sz="115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There is evidence that the fishery management organization considers the most probable adverse impacts of the fishery under assessment on habitats, by assessing and, where appropriate, addressing and or/correcting them</a:t>
                      </a:r>
                      <a:r>
                        <a:rPr lang="en-US" sz="1150" kern="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taking into account available scientific information and local knowledge. Accordingly, if these </a:t>
                      </a:r>
                      <a:r>
                        <a:rPr lang="en-US" sz="115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impacts are likely to be irreversible or very slowly reversible, effective remedial action is taken (please see Appendix 1 part 5, noting specifically the 3 habitat assessment elements, and part 7 for cumulative effects evaluation).  Reversibility refers to the effects of a process or condition capable of being reversed so that the previous state is restored.</a:t>
                      </a:r>
                      <a:endParaRPr lang="en-GB" sz="115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95000"/>
                        </a:lnSpc>
                        <a:spcAft>
                          <a:spcPts val="300"/>
                        </a:spcAft>
                      </a:pPr>
                      <a:r>
                        <a:rPr lang="en-US" sz="1150" b="1"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Evidence Basis: </a:t>
                      </a:r>
                      <a:r>
                        <a:rPr lang="en-US" sz="115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availability, quality, and/or adequacy of the evidence is sufficient to substantiate that the fishery management organization considers the most probable adverse impacts of the fishery under assessment on habitats, by assessing and, where appropriate, addressing and or/correcting them</a:t>
                      </a:r>
                      <a:r>
                        <a:rPr lang="en-US" sz="1150" kern="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taking into account available scientific information and local knowledge. </a:t>
                      </a:r>
                      <a:endParaRPr lang="en-GB" sz="1150" kern="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955544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00FF"/>
                </a:solidFill>
              </a:rPr>
              <a:t>Questions?</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54200" y="1644650"/>
            <a:ext cx="5435600" cy="3568700"/>
          </a:xfrm>
          <a:prstGeom prst="rect">
            <a:avLst/>
          </a:prstGeom>
        </p:spPr>
      </p:pic>
    </p:spTree>
    <p:extLst>
      <p:ext uri="{BB962C8B-B14F-4D97-AF65-F5344CB8AC3E}">
        <p14:creationId xmlns:p14="http://schemas.microsoft.com/office/powerpoint/2010/main" val="12184082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endParaRPr lang="en-US">
              <a:latin typeface="Arial" charset="0"/>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36513" y="0"/>
            <a:ext cx="9180514" cy="6858000"/>
          </a:xfrm>
        </p:spPr>
      </p:pic>
      <p:sp>
        <p:nvSpPr>
          <p:cNvPr id="10" name="Rectangle 9"/>
          <p:cNvSpPr/>
          <p:nvPr/>
        </p:nvSpPr>
        <p:spPr>
          <a:xfrm>
            <a:off x="617942" y="4655862"/>
            <a:ext cx="7871604" cy="1656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50" dirty="0">
                <a:solidFill>
                  <a:schemeClr val="tx1"/>
                </a:solidFill>
              </a:rPr>
              <a:t>Data Deficient Framework</a:t>
            </a:r>
            <a:endParaRPr lang="en-GB" sz="3000" dirty="0">
              <a:solidFill>
                <a:schemeClr val="tx1"/>
              </a:solidFill>
            </a:endParaRPr>
          </a:p>
        </p:txBody>
      </p:sp>
      <p:pic>
        <p:nvPicPr>
          <p:cNvPr id="7" name="Picture 6">
            <a:extLst>
              <a:ext uri="{FF2B5EF4-FFF2-40B4-BE49-F238E27FC236}">
                <a16:creationId xmlns:a16="http://schemas.microsoft.com/office/drawing/2014/main" id="{63206986-DA75-2242-BEAD-08BFBDE27AE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54424" y="274637"/>
            <a:ext cx="1459217" cy="1824021"/>
          </a:xfrm>
          <a:prstGeom prst="rect">
            <a:avLst/>
          </a:prstGeom>
        </p:spPr>
      </p:pic>
    </p:spTree>
    <p:extLst>
      <p:ext uri="{BB962C8B-B14F-4D97-AF65-F5344CB8AC3E}">
        <p14:creationId xmlns:p14="http://schemas.microsoft.com/office/powerpoint/2010/main" val="157974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00FF"/>
                </a:solidFill>
              </a:rPr>
              <a:t>V2. Data Deficient Framework</a:t>
            </a:r>
          </a:p>
        </p:txBody>
      </p:sp>
      <p:sp>
        <p:nvSpPr>
          <p:cNvPr id="3" name="Content Placeholder 2"/>
          <p:cNvSpPr>
            <a:spLocks noGrp="1"/>
          </p:cNvSpPr>
          <p:nvPr>
            <p:ph idx="1"/>
          </p:nvPr>
        </p:nvSpPr>
        <p:spPr/>
        <p:txBody>
          <a:bodyPr/>
          <a:lstStyle/>
          <a:p>
            <a:r>
              <a:rPr lang="en-GB" dirty="0"/>
              <a:t>DDF Uses the well known Productivity Susceptibility Analysis (PSA) when stock status information is missing. Uses the Patrick et al. version with most PS attributes (i.e. more precise).</a:t>
            </a:r>
          </a:p>
          <a:p>
            <a:r>
              <a:rPr lang="en-GB" dirty="0"/>
              <a:t>The DDF was modified to reflect the changes from Version 1.3 to Version 2 of the standard</a:t>
            </a:r>
          </a:p>
          <a:p>
            <a:r>
              <a:rPr lang="en-GB" dirty="0"/>
              <a:t>Updated from 3 to 4 clauses assessed in DDF</a:t>
            </a:r>
          </a:p>
          <a:p>
            <a:r>
              <a:rPr lang="en-GB" dirty="0"/>
              <a:t>ETP species related clause also has changed</a:t>
            </a:r>
          </a:p>
          <a:p>
            <a:pPr marL="0" indent="0">
              <a:buNone/>
            </a:pPr>
            <a:endParaRPr lang="en-GB" dirty="0"/>
          </a:p>
          <a:p>
            <a:endParaRPr lang="en-GB" dirty="0"/>
          </a:p>
        </p:txBody>
      </p:sp>
    </p:spTree>
    <p:extLst>
      <p:ext uri="{BB962C8B-B14F-4D97-AF65-F5344CB8AC3E}">
        <p14:creationId xmlns:p14="http://schemas.microsoft.com/office/powerpoint/2010/main" val="3018209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15303</TotalTime>
  <Words>10081</Words>
  <Application>Microsoft Office PowerPoint</Application>
  <PresentationFormat>On-screen Show (4:3)</PresentationFormat>
  <Paragraphs>864</Paragraphs>
  <Slides>102</Slides>
  <Notes>14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102</vt:i4>
      </vt:variant>
    </vt:vector>
  </HeadingPairs>
  <TitlesOfParts>
    <vt:vector size="107" baseType="lpstr">
      <vt:lpstr>Arial</vt:lpstr>
      <vt:lpstr>Calibri</vt:lpstr>
      <vt:lpstr>HelveticaNeueLT Std Med Ext</vt:lpstr>
      <vt:lpstr>Times New Roman</vt:lpstr>
      <vt:lpstr>Office Theme</vt:lpstr>
      <vt:lpstr>`</vt:lpstr>
      <vt:lpstr>RFM Training Deck Structure</vt:lpstr>
      <vt:lpstr>The Certified Seafood Collaborative and the RFM Standard</vt:lpstr>
      <vt:lpstr>The RFM Standard Remit</vt:lpstr>
      <vt:lpstr>RFM Certified Fisheries</vt:lpstr>
      <vt:lpstr>PowerPoint Presentation</vt:lpstr>
      <vt:lpstr>CSC RFM Key Program Stats</vt:lpstr>
      <vt:lpstr>PowerPoint Presentation</vt:lpstr>
      <vt:lpstr>RFM Version 1.3 Structure Diagram</vt:lpstr>
      <vt:lpstr>   RFM Version 1.3 to Version 2.0 </vt:lpstr>
      <vt:lpstr>PowerPoint Presentation</vt:lpstr>
      <vt:lpstr>RFM Version 2 Standard</vt:lpstr>
      <vt:lpstr>FAO Code of Conduct for Responsible Fisheries</vt:lpstr>
      <vt:lpstr>FAO Eco label Guidelines/Marine</vt:lpstr>
      <vt:lpstr>FAO Eco label Guidelines/Inland</vt:lpstr>
      <vt:lpstr>FAO Based Conformance Criteria V 2, Key Sections of the Standard</vt:lpstr>
      <vt:lpstr>FAO Based Conformance Criteria V 2, Fundamental Clauses</vt:lpstr>
      <vt:lpstr>A. The Fisheries Management System  </vt:lpstr>
      <vt:lpstr>B. Science and Stock Assessment Activities, and the Precautionary Approach </vt:lpstr>
      <vt:lpstr>C. Management Measures, Implementation, Monitoring and Control  </vt:lpstr>
      <vt:lpstr>D. Serious Impacts of the Fishery on the Ecosystem</vt:lpstr>
      <vt:lpstr>RFM Conformance Criteria V 2, Supporting Clauses</vt:lpstr>
      <vt:lpstr>Questions?</vt:lpstr>
      <vt:lpstr>PowerPoint Presentation</vt:lpstr>
      <vt:lpstr>Assessment Process Flowchart</vt:lpstr>
      <vt:lpstr>V1.3 and V2.0 Assessment and Certification Process</vt:lpstr>
      <vt:lpstr>Assessment Start -Review Preliminary Info and Propose Unit of Certification</vt:lpstr>
      <vt:lpstr>Stakeholder Registration</vt:lpstr>
      <vt:lpstr>Validation Stage</vt:lpstr>
      <vt:lpstr>Full Assessment Stage</vt:lpstr>
      <vt:lpstr>Information used for Full Assessment reporting</vt:lpstr>
      <vt:lpstr>Answering correctly the RFM Full Assessment Requirements</vt:lpstr>
      <vt:lpstr>Site Visits and stakeholders</vt:lpstr>
      <vt:lpstr>Let’s recap..</vt:lpstr>
      <vt:lpstr>PowerPoint Presentation</vt:lpstr>
      <vt:lpstr>Scoring Framework </vt:lpstr>
      <vt:lpstr>Scoring Framework explained</vt:lpstr>
      <vt:lpstr>Scoring Framework</vt:lpstr>
      <vt:lpstr>Scoring Framework</vt:lpstr>
      <vt:lpstr>Scoring Framework</vt:lpstr>
      <vt:lpstr>A note on the processes indicating  Responsible Fisheries Management</vt:lpstr>
      <vt:lpstr>Scoring (supporting) clauses in the RFM Scheme</vt:lpstr>
      <vt:lpstr>RFM Scoring Mechanism/Principle (Same for V1.3 and V2.0 but more refined in V2)</vt:lpstr>
      <vt:lpstr>RFM Scoring Guidelines</vt:lpstr>
      <vt:lpstr>Evaluation Parameters – Scoring Guidance</vt:lpstr>
      <vt:lpstr>Evaluation Parameters – continued</vt:lpstr>
      <vt:lpstr>Let’s recap..</vt:lpstr>
      <vt:lpstr>Questions?</vt:lpstr>
      <vt:lpstr>PowerPoint Presentation</vt:lpstr>
      <vt:lpstr>6.3 Data and assessment procedures shall be installed measuring the position of the fishery in relation to the reference points. Accordingly, the stock under consideration shall not be overfished (i.e., above limit reference point or proxy) and the level of fishing permitted shall be commensurate with the current state of the fishery resources, maintaining its future availability, and taking into account that long-term changes in productivity can occur due to natural variability and/or impacts other than fishing</vt:lpstr>
      <vt:lpstr>PowerPoint Presentation</vt:lpstr>
      <vt:lpstr>Annual Stock assessment for halibut performed by IPHC</vt:lpstr>
      <vt:lpstr>PowerPoint Presentation</vt:lpstr>
      <vt:lpstr>8.5 Technical measures regarding the stock under consideration shall be taken into account, where appropriate, in relation to fish size, mesh size, gear, closed seasons or areas, areas reserved for particular (e.g., artisanal fisheries), and protection of juveniles or spawners.</vt:lpstr>
      <vt:lpstr>PowerPoint Presentation</vt:lpstr>
      <vt:lpstr>10.1 Effective mechanisms shall be established for fisheries monitoring, surveillance, control, and enforcement measures including, where appropriate, observer programs, inspection schemes, and vessel monitoring systems, to ensure compliance with the conservation and management measures for the fishery in question. This could include relevant traditional, fisher, or community approaches, provided their performance could be objectively verified. </vt:lpstr>
      <vt:lpstr>PowerPoint Presentation</vt:lpstr>
      <vt:lpstr>12.6 The fishery management organization shall consider the most probable adverse impacts of the fishery under assessment on main associated species (Appendix 1, Part 3 and 7), by assessing and, where appropriate, addressing and or/correcting them, taking into account available scientific information and local knowledge. Accordingly, these catches (including discards) shall be monitored and shall not threaten these non-target stocks with serious risk of extinction, recruitment overfishing, or other impacts that are likely to be irreversible or very slowly reversible. If such impacts arise, effective remedial action shall be taken.</vt:lpstr>
      <vt:lpstr>This is the bycatch profile for the BSAI yellowfin sole fishery.  Are the catches of stocks other then the stock under consideration monitored?   Is any of them at risk of overfishing?</vt:lpstr>
      <vt:lpstr>Questions?</vt:lpstr>
      <vt:lpstr>PowerPoint Presentation</vt:lpstr>
      <vt:lpstr>Important new clauses in V2.0</vt:lpstr>
      <vt:lpstr>Associated Species Assessment</vt:lpstr>
      <vt:lpstr>Associated + ETP Species Assessment Diagram</vt:lpstr>
      <vt:lpstr>12.2 A (not for scoring) Summary Clause</vt:lpstr>
      <vt:lpstr>12.2.1 – Assess Main Associated Species</vt:lpstr>
      <vt:lpstr>12.2.2 – Assess Minor Associated Species</vt:lpstr>
      <vt:lpstr>12.2.4 – Assess ETP Species</vt:lpstr>
      <vt:lpstr>ETP Species Metrics </vt:lpstr>
      <vt:lpstr>ETP Species scoring </vt:lpstr>
      <vt:lpstr>Questions?</vt:lpstr>
      <vt:lpstr>PowerPoint Presentation</vt:lpstr>
      <vt:lpstr>RFM Metrics and Thresholds</vt:lpstr>
      <vt:lpstr>Reference Points - Groundfish</vt:lpstr>
      <vt:lpstr>Overfishing Definitions - Groundfish</vt:lpstr>
      <vt:lpstr>Reference Points – P. Halibut</vt:lpstr>
      <vt:lpstr>Reference Points/Overfishing Definitions – BSAI Crab</vt:lpstr>
      <vt:lpstr>Overfishing Definitions – Salmon</vt:lpstr>
      <vt:lpstr>Overfishing Definitions – Salmon</vt:lpstr>
      <vt:lpstr>Harvest Control Rules</vt:lpstr>
      <vt:lpstr>Habitat metrics</vt:lpstr>
      <vt:lpstr>Habitat metrics - continued</vt:lpstr>
      <vt:lpstr>Habitat metrics - continued</vt:lpstr>
      <vt:lpstr>Habitat metrics - scoring</vt:lpstr>
      <vt:lpstr>Cumulative Effects of Fisheries</vt:lpstr>
      <vt:lpstr>Ecosystem Metrics</vt:lpstr>
      <vt:lpstr>Ecosystem Metrics - continued</vt:lpstr>
      <vt:lpstr>Ecosystem Guidance - continued</vt:lpstr>
      <vt:lpstr>Questions?</vt:lpstr>
      <vt:lpstr>Now you try score a few clauses..</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V2. Data Deficient Framework</vt:lpstr>
      <vt:lpstr>V1.3 vs V2. Data Deficient Framework</vt:lpstr>
      <vt:lpstr>What clauses are not assessed in the DDF?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ASMI FAO Based Responsible Fisheries Management Certification Assessor Training - 1</dc:title>
  <dc:creator>Dave</dc:creator>
  <cp:lastModifiedBy>John Burrows</cp:lastModifiedBy>
  <cp:revision>368</cp:revision>
  <dcterms:created xsi:type="dcterms:W3CDTF">2010-09-15T19:36:53Z</dcterms:created>
  <dcterms:modified xsi:type="dcterms:W3CDTF">2020-07-08T02:11:49Z</dcterms:modified>
</cp:coreProperties>
</file>